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xlsx" ContentType="application/vnd.openxmlformats-officedocument.spreadsheetml.sheet"/>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Foglio_di_lavoro_di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it-IT"/>
  <c:chart>
    <c:plotArea>
      <c:layout>
        <c:manualLayout>
          <c:layoutTarget val="inner"/>
          <c:xMode val="edge"/>
          <c:yMode val="edge"/>
          <c:x val="0.15826280496191894"/>
          <c:y val="7.0040224906113571E-2"/>
          <c:w val="0.70264419291338698"/>
          <c:h val="0.79480216535433057"/>
        </c:manualLayout>
      </c:layout>
      <c:lineChart>
        <c:grouping val="stacked"/>
        <c:ser>
          <c:idx val="0"/>
          <c:order val="0"/>
          <c:tx>
            <c:strRef>
              <c:f>Foglio1!$B$1</c:f>
              <c:strCache>
                <c:ptCount val="1"/>
                <c:pt idx="0">
                  <c:v>Serie 1</c:v>
                </c:pt>
              </c:strCache>
            </c:strRef>
          </c:tx>
          <c:cat>
            <c:strRef>
              <c:f>Foglio1!$A$2:$A$5</c:f>
              <c:strCache>
                <c:ptCount val="4"/>
                <c:pt idx="0">
                  <c:v>Categoria 1</c:v>
                </c:pt>
                <c:pt idx="1">
                  <c:v>Categoria 2</c:v>
                </c:pt>
                <c:pt idx="2">
                  <c:v>Categoria 3</c:v>
                </c:pt>
                <c:pt idx="3">
                  <c:v>Categoria 4</c:v>
                </c:pt>
              </c:strCache>
            </c:strRef>
          </c:cat>
          <c:val>
            <c:numRef>
              <c:f>Foglio1!$B$2:$B$5</c:f>
              <c:numCache>
                <c:formatCode>General</c:formatCode>
                <c:ptCount val="4"/>
                <c:pt idx="0">
                  <c:v>4.3</c:v>
                </c:pt>
                <c:pt idx="1">
                  <c:v>2.5</c:v>
                </c:pt>
                <c:pt idx="2">
                  <c:v>3.5</c:v>
                </c:pt>
                <c:pt idx="3">
                  <c:v>4.5</c:v>
                </c:pt>
              </c:numCache>
            </c:numRef>
          </c:val>
        </c:ser>
        <c:ser>
          <c:idx val="1"/>
          <c:order val="1"/>
          <c:tx>
            <c:strRef>
              <c:f>Foglio1!$C$1</c:f>
              <c:strCache>
                <c:ptCount val="1"/>
                <c:pt idx="0">
                  <c:v>Serie 2</c:v>
                </c:pt>
              </c:strCache>
            </c:strRef>
          </c:tx>
          <c:cat>
            <c:strRef>
              <c:f>Foglio1!$A$2:$A$5</c:f>
              <c:strCache>
                <c:ptCount val="4"/>
                <c:pt idx="0">
                  <c:v>Categoria 1</c:v>
                </c:pt>
                <c:pt idx="1">
                  <c:v>Categoria 2</c:v>
                </c:pt>
                <c:pt idx="2">
                  <c:v>Categoria 3</c:v>
                </c:pt>
                <c:pt idx="3">
                  <c:v>Categoria 4</c:v>
                </c:pt>
              </c:strCache>
            </c:strRef>
          </c:cat>
          <c:val>
            <c:numRef>
              <c:f>Foglio1!$C$2:$C$5</c:f>
              <c:numCache>
                <c:formatCode>General</c:formatCode>
                <c:ptCount val="4"/>
                <c:pt idx="0">
                  <c:v>2.4</c:v>
                </c:pt>
                <c:pt idx="1">
                  <c:v>4.4000000000000004</c:v>
                </c:pt>
                <c:pt idx="2">
                  <c:v>1.8</c:v>
                </c:pt>
                <c:pt idx="3">
                  <c:v>2.8</c:v>
                </c:pt>
              </c:numCache>
            </c:numRef>
          </c:val>
        </c:ser>
        <c:ser>
          <c:idx val="2"/>
          <c:order val="2"/>
          <c:tx>
            <c:strRef>
              <c:f>Foglio1!$D$1</c:f>
              <c:strCache>
                <c:ptCount val="1"/>
                <c:pt idx="0">
                  <c:v>Serie 3</c:v>
                </c:pt>
              </c:strCache>
            </c:strRef>
          </c:tx>
          <c:cat>
            <c:strRef>
              <c:f>Foglio1!$A$2:$A$5</c:f>
              <c:strCache>
                <c:ptCount val="4"/>
                <c:pt idx="0">
                  <c:v>Categoria 1</c:v>
                </c:pt>
                <c:pt idx="1">
                  <c:v>Categoria 2</c:v>
                </c:pt>
                <c:pt idx="2">
                  <c:v>Categoria 3</c:v>
                </c:pt>
                <c:pt idx="3">
                  <c:v>Categoria 4</c:v>
                </c:pt>
              </c:strCache>
            </c:strRef>
          </c:cat>
          <c:val>
            <c:numRef>
              <c:f>Foglio1!$D$2:$D$5</c:f>
              <c:numCache>
                <c:formatCode>General</c:formatCode>
                <c:ptCount val="4"/>
                <c:pt idx="0">
                  <c:v>2</c:v>
                </c:pt>
                <c:pt idx="1">
                  <c:v>2</c:v>
                </c:pt>
                <c:pt idx="2">
                  <c:v>3</c:v>
                </c:pt>
                <c:pt idx="3">
                  <c:v>5</c:v>
                </c:pt>
              </c:numCache>
            </c:numRef>
          </c:val>
        </c:ser>
        <c:marker val="1"/>
        <c:axId val="67140992"/>
        <c:axId val="67142784"/>
      </c:lineChart>
      <c:catAx>
        <c:axId val="67140992"/>
        <c:scaling>
          <c:orientation val="minMax"/>
        </c:scaling>
        <c:axPos val="b"/>
        <c:tickLblPos val="nextTo"/>
        <c:crossAx val="67142784"/>
        <c:crosses val="autoZero"/>
        <c:auto val="1"/>
        <c:lblAlgn val="ctr"/>
        <c:lblOffset val="100"/>
      </c:catAx>
      <c:valAx>
        <c:axId val="67142784"/>
        <c:scaling>
          <c:orientation val="minMax"/>
        </c:scaling>
        <c:axPos val="l"/>
        <c:majorGridlines/>
        <c:numFmt formatCode="General" sourceLinked="1"/>
        <c:tickLblPos val="nextTo"/>
        <c:crossAx val="67140992"/>
        <c:crosses val="autoZero"/>
        <c:crossBetween val="between"/>
      </c:valAx>
    </c:plotArea>
    <c:legend>
      <c:legendPos val="r"/>
      <c:legendEntry>
        <c:idx val="0"/>
        <c:delete val="1"/>
      </c:legendEntry>
      <c:layout>
        <c:manualLayout>
          <c:xMode val="edge"/>
          <c:yMode val="edge"/>
          <c:x val="0.69167365559920124"/>
          <c:y val="5.125739221742932E-3"/>
          <c:w val="0.30832634440079998"/>
          <c:h val="0.35385369056235588"/>
        </c:manualLayout>
      </c:layout>
    </c:legend>
    <c:plotVisOnly val="1"/>
  </c:chart>
  <c:txPr>
    <a:bodyPr/>
    <a:lstStyle/>
    <a:p>
      <a:pPr>
        <a:defRPr sz="1800"/>
      </a:pPr>
      <a:endParaRPr lang="it-IT"/>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037915-A272-461A-BD8B-E798B6354227}"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it-IT"/>
        </a:p>
      </dgm:t>
    </dgm:pt>
    <dgm:pt modelId="{F17949C4-8DE8-4D7E-A238-528A74CF71B2}">
      <dgm:prSet phldrT="[Testo]" custT="1"/>
      <dgm:spPr>
        <a:solidFill>
          <a:schemeClr val="tx2">
            <a:lumMod val="60000"/>
            <a:lumOff val="40000"/>
          </a:schemeClr>
        </a:solidFill>
      </dgm:spPr>
      <dgm:t>
        <a:bodyPr/>
        <a:lstStyle/>
        <a:p>
          <a:r>
            <a:rPr lang="it-IT" sz="2000" dirty="0" smtClean="0">
              <a:solidFill>
                <a:schemeClr val="tx1"/>
              </a:solidFill>
            </a:rPr>
            <a:t>VALUTAZIONE FUNZIONALE ATLETICA</a:t>
          </a:r>
          <a:endParaRPr lang="it-IT" sz="2000" dirty="0">
            <a:solidFill>
              <a:schemeClr val="tx1"/>
            </a:solidFill>
          </a:endParaRPr>
        </a:p>
      </dgm:t>
    </dgm:pt>
    <dgm:pt modelId="{14B7B4CC-6CFD-4DB5-9245-05CAAADFAAC4}" type="parTrans" cxnId="{99B993C1-C690-43B8-952E-76B9C69253A7}">
      <dgm:prSet/>
      <dgm:spPr/>
      <dgm:t>
        <a:bodyPr/>
        <a:lstStyle/>
        <a:p>
          <a:endParaRPr lang="it-IT"/>
        </a:p>
      </dgm:t>
    </dgm:pt>
    <dgm:pt modelId="{E92902E8-2FC0-4F85-B7C6-CA49E267EA42}" type="sibTrans" cxnId="{99B993C1-C690-43B8-952E-76B9C69253A7}">
      <dgm:prSet/>
      <dgm:spPr/>
      <dgm:t>
        <a:bodyPr/>
        <a:lstStyle/>
        <a:p>
          <a:endParaRPr lang="it-IT"/>
        </a:p>
      </dgm:t>
    </dgm:pt>
    <dgm:pt modelId="{0EB94013-662F-41CD-8B50-D36B6464AAA2}">
      <dgm:prSet phldrT="[Testo]" custT="1"/>
      <dgm:spPr/>
      <dgm:t>
        <a:bodyPr/>
        <a:lstStyle/>
        <a:p>
          <a:r>
            <a:rPr lang="it-IT" sz="1200" dirty="0" smtClean="0"/>
            <a:t>DIMENSIONI DEL CORPO</a:t>
          </a:r>
          <a:endParaRPr lang="it-IT" sz="1200" dirty="0"/>
        </a:p>
      </dgm:t>
    </dgm:pt>
    <dgm:pt modelId="{11595E91-5162-4599-8D15-60084626B7AF}" type="parTrans" cxnId="{FB938028-26EF-4F05-B0A5-2CD8DF88367E}">
      <dgm:prSet/>
      <dgm:spPr/>
      <dgm:t>
        <a:bodyPr/>
        <a:lstStyle/>
        <a:p>
          <a:endParaRPr lang="it-IT"/>
        </a:p>
      </dgm:t>
    </dgm:pt>
    <dgm:pt modelId="{9A5FE8E3-EA2C-470B-B932-57E995787B75}" type="sibTrans" cxnId="{FB938028-26EF-4F05-B0A5-2CD8DF88367E}">
      <dgm:prSet/>
      <dgm:spPr/>
      <dgm:t>
        <a:bodyPr/>
        <a:lstStyle/>
        <a:p>
          <a:endParaRPr lang="it-IT"/>
        </a:p>
      </dgm:t>
    </dgm:pt>
    <dgm:pt modelId="{7D638905-E8EF-44D9-B4EE-BE082E9F83E6}">
      <dgm:prSet phldrT="[Testo]" custT="1"/>
      <dgm:spPr>
        <a:solidFill>
          <a:schemeClr val="tx2">
            <a:lumMod val="60000"/>
            <a:lumOff val="40000"/>
          </a:schemeClr>
        </a:solidFill>
      </dgm:spPr>
      <dgm:t>
        <a:bodyPr/>
        <a:lstStyle/>
        <a:p>
          <a:r>
            <a:rPr lang="it-IT" sz="2000" dirty="0" smtClean="0">
              <a:solidFill>
                <a:schemeClr val="tx1"/>
              </a:solidFill>
            </a:rPr>
            <a:t>VALUTAZIONE FUNZIONALE TECNICA</a:t>
          </a:r>
          <a:endParaRPr lang="it-IT" sz="2000" dirty="0">
            <a:solidFill>
              <a:schemeClr val="tx1"/>
            </a:solidFill>
          </a:endParaRPr>
        </a:p>
      </dgm:t>
    </dgm:pt>
    <dgm:pt modelId="{0C2244FC-819F-41B4-B285-18940C292A4D}" type="parTrans" cxnId="{6F7C1D6A-8B8A-40FF-B487-D8BBC4D59663}">
      <dgm:prSet/>
      <dgm:spPr/>
      <dgm:t>
        <a:bodyPr/>
        <a:lstStyle/>
        <a:p>
          <a:endParaRPr lang="it-IT"/>
        </a:p>
      </dgm:t>
    </dgm:pt>
    <dgm:pt modelId="{5807AD4C-8559-4CDB-8B43-9C4A4C7FE1EB}" type="sibTrans" cxnId="{6F7C1D6A-8B8A-40FF-B487-D8BBC4D59663}">
      <dgm:prSet/>
      <dgm:spPr/>
      <dgm:t>
        <a:bodyPr/>
        <a:lstStyle/>
        <a:p>
          <a:endParaRPr lang="it-IT"/>
        </a:p>
      </dgm:t>
    </dgm:pt>
    <dgm:pt modelId="{C1FFF229-8794-4062-87DE-47E441849FE8}">
      <dgm:prSet phldrT="[Testo]" custT="1"/>
      <dgm:spPr/>
      <dgm:t>
        <a:bodyPr/>
        <a:lstStyle/>
        <a:p>
          <a:r>
            <a:rPr lang="it-IT" sz="1600" smtClean="0"/>
            <a:t>TECNICA </a:t>
          </a:r>
          <a:endParaRPr lang="it-IT" sz="1600" dirty="0"/>
        </a:p>
      </dgm:t>
    </dgm:pt>
    <dgm:pt modelId="{77274E62-2D96-41A4-A2CA-E3117D6D86F4}" type="parTrans" cxnId="{E0280BFD-5551-4091-940A-9598A9028632}">
      <dgm:prSet/>
      <dgm:spPr/>
      <dgm:t>
        <a:bodyPr/>
        <a:lstStyle/>
        <a:p>
          <a:endParaRPr lang="it-IT"/>
        </a:p>
      </dgm:t>
    </dgm:pt>
    <dgm:pt modelId="{A73A8DD6-1DE4-48DF-9C9F-AB979838FC4C}" type="sibTrans" cxnId="{E0280BFD-5551-4091-940A-9598A9028632}">
      <dgm:prSet/>
      <dgm:spPr/>
      <dgm:t>
        <a:bodyPr/>
        <a:lstStyle/>
        <a:p>
          <a:endParaRPr lang="it-IT"/>
        </a:p>
      </dgm:t>
    </dgm:pt>
    <dgm:pt modelId="{EB51DC22-E9C4-459F-8522-C349AD52E9B8}">
      <dgm:prSet phldrT="[Testo]" custT="1"/>
      <dgm:spPr/>
      <dgm:t>
        <a:bodyPr/>
        <a:lstStyle/>
        <a:p>
          <a:r>
            <a:rPr lang="it-IT" sz="1200" dirty="0" smtClean="0"/>
            <a:t>EQUILIBRIO</a:t>
          </a:r>
          <a:endParaRPr lang="it-IT" sz="1200" dirty="0"/>
        </a:p>
      </dgm:t>
    </dgm:pt>
    <dgm:pt modelId="{642C9D61-D187-490F-B043-A6887C372FDD}" type="parTrans" cxnId="{315222F3-60A3-428E-96AD-DC0E1F23826F}">
      <dgm:prSet/>
      <dgm:spPr/>
    </dgm:pt>
    <dgm:pt modelId="{F1F7784F-A807-4160-A303-D829D440CFCA}" type="sibTrans" cxnId="{315222F3-60A3-428E-96AD-DC0E1F23826F}">
      <dgm:prSet/>
      <dgm:spPr/>
    </dgm:pt>
    <dgm:pt modelId="{C2A02B60-9D7E-41DE-832E-BFB2E418437E}">
      <dgm:prSet phldrT="[Testo]" custT="1"/>
      <dgm:spPr/>
      <dgm:t>
        <a:bodyPr/>
        <a:lstStyle/>
        <a:p>
          <a:r>
            <a:rPr lang="it-IT" sz="1200" dirty="0" smtClean="0"/>
            <a:t>VELOCITA’</a:t>
          </a:r>
          <a:endParaRPr lang="it-IT" sz="1200" dirty="0"/>
        </a:p>
      </dgm:t>
    </dgm:pt>
    <dgm:pt modelId="{4A668E12-5EA8-4220-8651-CCE8C0E9A2FF}" type="parTrans" cxnId="{5D27B47A-C06D-4B41-A1C9-5F2AAE9C5081}">
      <dgm:prSet/>
      <dgm:spPr/>
    </dgm:pt>
    <dgm:pt modelId="{71EA9F07-BE95-4334-B308-E8E019087EE8}" type="sibTrans" cxnId="{5D27B47A-C06D-4B41-A1C9-5F2AAE9C5081}">
      <dgm:prSet/>
      <dgm:spPr/>
    </dgm:pt>
    <dgm:pt modelId="{F98CACD0-5677-4BB3-B331-594F43D10C04}">
      <dgm:prSet phldrT="[Testo]" custT="1"/>
      <dgm:spPr/>
      <dgm:t>
        <a:bodyPr/>
        <a:lstStyle/>
        <a:p>
          <a:r>
            <a:rPr lang="it-IT" sz="1200" dirty="0" smtClean="0"/>
            <a:t>FLESSIBILITA’</a:t>
          </a:r>
          <a:endParaRPr lang="it-IT" sz="1200" dirty="0"/>
        </a:p>
      </dgm:t>
    </dgm:pt>
    <dgm:pt modelId="{4E80BB7F-A102-440E-B907-59AE0667D5C4}" type="parTrans" cxnId="{DA895737-14DD-403C-B420-C74A86291C0A}">
      <dgm:prSet/>
      <dgm:spPr/>
    </dgm:pt>
    <dgm:pt modelId="{40DF82E2-31B9-45EB-90DF-CD0198E054B4}" type="sibTrans" cxnId="{DA895737-14DD-403C-B420-C74A86291C0A}">
      <dgm:prSet/>
      <dgm:spPr/>
    </dgm:pt>
    <dgm:pt modelId="{BF020B23-3461-4F26-B0AE-1BEE60B7680B}">
      <dgm:prSet phldrT="[Testo]" custT="1"/>
      <dgm:spPr/>
      <dgm:t>
        <a:bodyPr/>
        <a:lstStyle/>
        <a:p>
          <a:r>
            <a:rPr lang="it-IT" sz="1200" dirty="0" smtClean="0"/>
            <a:t>POTENZA</a:t>
          </a:r>
          <a:endParaRPr lang="it-IT" sz="1200" dirty="0"/>
        </a:p>
      </dgm:t>
    </dgm:pt>
    <dgm:pt modelId="{52E773F1-E796-48F4-97F8-207962628C5D}" type="parTrans" cxnId="{EFB6CBE0-5A22-4C9B-8E81-8F0BB7E0DAD5}">
      <dgm:prSet/>
      <dgm:spPr/>
    </dgm:pt>
    <dgm:pt modelId="{98730A2D-07B4-4884-B62E-6B78F8CE2D7F}" type="sibTrans" cxnId="{EFB6CBE0-5A22-4C9B-8E81-8F0BB7E0DAD5}">
      <dgm:prSet/>
      <dgm:spPr/>
    </dgm:pt>
    <dgm:pt modelId="{E358B18B-3971-4720-A05E-3CB920CA2920}">
      <dgm:prSet phldrT="[Testo]" custT="1"/>
      <dgm:spPr/>
      <dgm:t>
        <a:bodyPr/>
        <a:lstStyle/>
        <a:p>
          <a:r>
            <a:rPr lang="it-IT" sz="1200" dirty="0" smtClean="0"/>
            <a:t>FORZA</a:t>
          </a:r>
          <a:endParaRPr lang="it-IT" sz="1200" dirty="0"/>
        </a:p>
      </dgm:t>
    </dgm:pt>
    <dgm:pt modelId="{0DEE1FFF-9388-47FE-9170-BF615012A7A8}" type="parTrans" cxnId="{7698BA21-30E5-4FC2-AA3A-1D7685F8C527}">
      <dgm:prSet/>
      <dgm:spPr/>
    </dgm:pt>
    <dgm:pt modelId="{336E74BB-B51E-48E6-81A5-7770CEBC7EE7}" type="sibTrans" cxnId="{7698BA21-30E5-4FC2-AA3A-1D7685F8C527}">
      <dgm:prSet/>
      <dgm:spPr/>
    </dgm:pt>
    <dgm:pt modelId="{5DB2664F-923D-4FC4-BF55-F506E798D3FB}">
      <dgm:prSet phldrT="[Testo]" custT="1"/>
      <dgm:spPr/>
      <dgm:t>
        <a:bodyPr/>
        <a:lstStyle/>
        <a:p>
          <a:r>
            <a:rPr lang="it-IT" sz="1200" dirty="0" smtClean="0"/>
            <a:t>AGILITA’</a:t>
          </a:r>
          <a:endParaRPr lang="it-IT" sz="1200" dirty="0"/>
        </a:p>
      </dgm:t>
    </dgm:pt>
    <dgm:pt modelId="{CEFD74BE-8D00-4968-8563-327E9004E6EC}" type="parTrans" cxnId="{7723D3DC-CFE4-47F1-ACFE-D4DC094DE40E}">
      <dgm:prSet/>
      <dgm:spPr/>
    </dgm:pt>
    <dgm:pt modelId="{98AFC013-90BD-4D2B-A13F-78CBF630A074}" type="sibTrans" cxnId="{7723D3DC-CFE4-47F1-ACFE-D4DC094DE40E}">
      <dgm:prSet/>
      <dgm:spPr/>
    </dgm:pt>
    <dgm:pt modelId="{DA9EDD9A-5A7A-40D7-849B-E0AB74E95B63}">
      <dgm:prSet phldrT="[Testo]" custT="1"/>
      <dgm:spPr/>
      <dgm:t>
        <a:bodyPr/>
        <a:lstStyle/>
        <a:p>
          <a:r>
            <a:rPr lang="it-IT" sz="1600" dirty="0" smtClean="0"/>
            <a:t>POTENZA</a:t>
          </a:r>
          <a:endParaRPr lang="it-IT" sz="1600" dirty="0"/>
        </a:p>
      </dgm:t>
    </dgm:pt>
    <dgm:pt modelId="{09B04F99-1415-45BF-8196-9CA372A1B84B}" type="sibTrans" cxnId="{7957D6AE-0DBE-4573-BA87-AD60E9A967D4}">
      <dgm:prSet/>
      <dgm:spPr/>
    </dgm:pt>
    <dgm:pt modelId="{DEF8C922-3F1F-4D24-8467-EF0DBEB1EDEE}" type="parTrans" cxnId="{7957D6AE-0DBE-4573-BA87-AD60E9A967D4}">
      <dgm:prSet/>
      <dgm:spPr/>
    </dgm:pt>
    <dgm:pt modelId="{78DCDB80-86FD-4DD7-91F8-E2540D578A15}">
      <dgm:prSet phldrT="[Testo]" custT="1"/>
      <dgm:spPr/>
      <dgm:t>
        <a:bodyPr/>
        <a:lstStyle/>
        <a:p>
          <a:r>
            <a:rPr lang="it-IT" sz="1600" dirty="0" smtClean="0"/>
            <a:t>AGILITA’</a:t>
          </a:r>
          <a:endParaRPr lang="it-IT" sz="1600" dirty="0"/>
        </a:p>
      </dgm:t>
    </dgm:pt>
    <dgm:pt modelId="{646DCD0B-97D2-4928-A7DC-88830BED518F}" type="parTrans" cxnId="{5D75AB07-CCB3-42A8-A9D9-5EE0A8AECED7}">
      <dgm:prSet/>
      <dgm:spPr/>
    </dgm:pt>
    <dgm:pt modelId="{0DBEE588-C094-4D7E-B511-91A0753271B9}" type="sibTrans" cxnId="{5D75AB07-CCB3-42A8-A9D9-5EE0A8AECED7}">
      <dgm:prSet/>
      <dgm:spPr/>
    </dgm:pt>
    <dgm:pt modelId="{BBF76079-1132-4A9D-92A5-450C3F51C302}" type="pres">
      <dgm:prSet presAssocID="{FF037915-A272-461A-BD8B-E798B6354227}" presName="Name0" presStyleCnt="0">
        <dgm:presLayoutVars>
          <dgm:dir/>
          <dgm:animLvl val="lvl"/>
          <dgm:resizeHandles/>
        </dgm:presLayoutVars>
      </dgm:prSet>
      <dgm:spPr/>
      <dgm:t>
        <a:bodyPr/>
        <a:lstStyle/>
        <a:p>
          <a:endParaRPr lang="it-IT"/>
        </a:p>
      </dgm:t>
    </dgm:pt>
    <dgm:pt modelId="{3DB6B180-6B6C-4C18-8985-499C9B1F59E8}" type="pres">
      <dgm:prSet presAssocID="{F17949C4-8DE8-4D7E-A238-528A74CF71B2}" presName="linNode" presStyleCnt="0"/>
      <dgm:spPr/>
    </dgm:pt>
    <dgm:pt modelId="{9D4DE513-8A6C-44A0-AB22-78DA18BB1233}" type="pres">
      <dgm:prSet presAssocID="{F17949C4-8DE8-4D7E-A238-528A74CF71B2}" presName="parentShp" presStyleLbl="node1" presStyleIdx="0" presStyleCnt="2">
        <dgm:presLayoutVars>
          <dgm:bulletEnabled val="1"/>
        </dgm:presLayoutVars>
      </dgm:prSet>
      <dgm:spPr/>
      <dgm:t>
        <a:bodyPr/>
        <a:lstStyle/>
        <a:p>
          <a:endParaRPr lang="it-IT"/>
        </a:p>
      </dgm:t>
    </dgm:pt>
    <dgm:pt modelId="{F2005FA7-1B7B-4F37-8D30-FDE2CD33A68D}" type="pres">
      <dgm:prSet presAssocID="{F17949C4-8DE8-4D7E-A238-528A74CF71B2}" presName="childShp" presStyleLbl="bgAccFollowNode1" presStyleIdx="0" presStyleCnt="2">
        <dgm:presLayoutVars>
          <dgm:bulletEnabled val="1"/>
        </dgm:presLayoutVars>
      </dgm:prSet>
      <dgm:spPr/>
      <dgm:t>
        <a:bodyPr/>
        <a:lstStyle/>
        <a:p>
          <a:endParaRPr lang="it-IT"/>
        </a:p>
      </dgm:t>
    </dgm:pt>
    <dgm:pt modelId="{55466CF3-6EC1-4E00-B163-DBC34CD658A5}" type="pres">
      <dgm:prSet presAssocID="{E92902E8-2FC0-4F85-B7C6-CA49E267EA42}" presName="spacing" presStyleCnt="0"/>
      <dgm:spPr/>
    </dgm:pt>
    <dgm:pt modelId="{743D40CE-68A3-4553-A61B-CE59DB949399}" type="pres">
      <dgm:prSet presAssocID="{7D638905-E8EF-44D9-B4EE-BE082E9F83E6}" presName="linNode" presStyleCnt="0"/>
      <dgm:spPr/>
    </dgm:pt>
    <dgm:pt modelId="{E35EA5E4-AFB6-4702-BA3E-84F77297168F}" type="pres">
      <dgm:prSet presAssocID="{7D638905-E8EF-44D9-B4EE-BE082E9F83E6}" presName="parentShp" presStyleLbl="node1" presStyleIdx="1" presStyleCnt="2">
        <dgm:presLayoutVars>
          <dgm:bulletEnabled val="1"/>
        </dgm:presLayoutVars>
      </dgm:prSet>
      <dgm:spPr/>
      <dgm:t>
        <a:bodyPr/>
        <a:lstStyle/>
        <a:p>
          <a:endParaRPr lang="it-IT"/>
        </a:p>
      </dgm:t>
    </dgm:pt>
    <dgm:pt modelId="{1231086D-04DD-444E-9986-7062C7B9E8F9}" type="pres">
      <dgm:prSet presAssocID="{7D638905-E8EF-44D9-B4EE-BE082E9F83E6}" presName="childShp" presStyleLbl="bgAccFollowNode1" presStyleIdx="1" presStyleCnt="2">
        <dgm:presLayoutVars>
          <dgm:bulletEnabled val="1"/>
        </dgm:presLayoutVars>
      </dgm:prSet>
      <dgm:spPr/>
      <dgm:t>
        <a:bodyPr/>
        <a:lstStyle/>
        <a:p>
          <a:endParaRPr lang="it-IT"/>
        </a:p>
      </dgm:t>
    </dgm:pt>
  </dgm:ptLst>
  <dgm:cxnLst>
    <dgm:cxn modelId="{0882D6BF-3BB1-4420-8F8F-8A2BF821B315}" type="presOf" srcId="{0EB94013-662F-41CD-8B50-D36B6464AAA2}" destId="{F2005FA7-1B7B-4F37-8D30-FDE2CD33A68D}" srcOrd="0" destOrd="0" presId="urn:microsoft.com/office/officeart/2005/8/layout/vList6"/>
    <dgm:cxn modelId="{EFB6CBE0-5A22-4C9B-8E81-8F0BB7E0DAD5}" srcId="{F17949C4-8DE8-4D7E-A238-528A74CF71B2}" destId="{BF020B23-3461-4F26-B0AE-1BEE60B7680B}" srcOrd="4" destOrd="0" parTransId="{52E773F1-E796-48F4-97F8-207962628C5D}" sibTransId="{98730A2D-07B4-4884-B62E-6B78F8CE2D7F}"/>
    <dgm:cxn modelId="{D22FBEAF-333E-4B49-AD52-F252B688834F}" type="presOf" srcId="{7D638905-E8EF-44D9-B4EE-BE082E9F83E6}" destId="{E35EA5E4-AFB6-4702-BA3E-84F77297168F}" srcOrd="0" destOrd="0" presId="urn:microsoft.com/office/officeart/2005/8/layout/vList6"/>
    <dgm:cxn modelId="{955E1759-FDCA-436C-A019-37108BDF8165}" type="presOf" srcId="{E358B18B-3971-4720-A05E-3CB920CA2920}" destId="{F2005FA7-1B7B-4F37-8D30-FDE2CD33A68D}" srcOrd="0" destOrd="5" presId="urn:microsoft.com/office/officeart/2005/8/layout/vList6"/>
    <dgm:cxn modelId="{5D27B47A-C06D-4B41-A1C9-5F2AAE9C5081}" srcId="{F17949C4-8DE8-4D7E-A238-528A74CF71B2}" destId="{C2A02B60-9D7E-41DE-832E-BFB2E418437E}" srcOrd="2" destOrd="0" parTransId="{4A668E12-5EA8-4220-8651-CCE8C0E9A2FF}" sibTransId="{71EA9F07-BE95-4334-B308-E8E019087EE8}"/>
    <dgm:cxn modelId="{64BDA97F-E9EA-475D-9379-17DD2084A337}" type="presOf" srcId="{78DCDB80-86FD-4DD7-91F8-E2540D578A15}" destId="{1231086D-04DD-444E-9986-7062C7B9E8F9}" srcOrd="0" destOrd="2" presId="urn:microsoft.com/office/officeart/2005/8/layout/vList6"/>
    <dgm:cxn modelId="{315222F3-60A3-428E-96AD-DC0E1F23826F}" srcId="{F17949C4-8DE8-4D7E-A238-528A74CF71B2}" destId="{EB51DC22-E9C4-459F-8522-C349AD52E9B8}" srcOrd="1" destOrd="0" parTransId="{642C9D61-D187-490F-B043-A6887C372FDD}" sibTransId="{F1F7784F-A807-4160-A303-D829D440CFCA}"/>
    <dgm:cxn modelId="{A2CC23CF-BA84-4904-B15A-96ADE1784F70}" type="presOf" srcId="{5DB2664F-923D-4FC4-BF55-F506E798D3FB}" destId="{F2005FA7-1B7B-4F37-8D30-FDE2CD33A68D}" srcOrd="0" destOrd="6" presId="urn:microsoft.com/office/officeart/2005/8/layout/vList6"/>
    <dgm:cxn modelId="{6F7C1D6A-8B8A-40FF-B487-D8BBC4D59663}" srcId="{FF037915-A272-461A-BD8B-E798B6354227}" destId="{7D638905-E8EF-44D9-B4EE-BE082E9F83E6}" srcOrd="1" destOrd="0" parTransId="{0C2244FC-819F-41B4-B285-18940C292A4D}" sibTransId="{5807AD4C-8559-4CDB-8B43-9C4A4C7FE1EB}"/>
    <dgm:cxn modelId="{329959CF-9F1B-4D48-99C1-255CF08E26A6}" type="presOf" srcId="{FF037915-A272-461A-BD8B-E798B6354227}" destId="{BBF76079-1132-4A9D-92A5-450C3F51C302}" srcOrd="0" destOrd="0" presId="urn:microsoft.com/office/officeart/2005/8/layout/vList6"/>
    <dgm:cxn modelId="{986FF706-581E-4FFB-8568-7B685E5982D4}" type="presOf" srcId="{DA9EDD9A-5A7A-40D7-849B-E0AB74E95B63}" destId="{1231086D-04DD-444E-9986-7062C7B9E8F9}" srcOrd="0" destOrd="1" presId="urn:microsoft.com/office/officeart/2005/8/layout/vList6"/>
    <dgm:cxn modelId="{99B993C1-C690-43B8-952E-76B9C69253A7}" srcId="{FF037915-A272-461A-BD8B-E798B6354227}" destId="{F17949C4-8DE8-4D7E-A238-528A74CF71B2}" srcOrd="0" destOrd="0" parTransId="{14B7B4CC-6CFD-4DB5-9245-05CAAADFAAC4}" sibTransId="{E92902E8-2FC0-4F85-B7C6-CA49E267EA42}"/>
    <dgm:cxn modelId="{5D75AB07-CCB3-42A8-A9D9-5EE0A8AECED7}" srcId="{7D638905-E8EF-44D9-B4EE-BE082E9F83E6}" destId="{78DCDB80-86FD-4DD7-91F8-E2540D578A15}" srcOrd="2" destOrd="0" parTransId="{646DCD0B-97D2-4928-A7DC-88830BED518F}" sibTransId="{0DBEE588-C094-4D7E-B511-91A0753271B9}"/>
    <dgm:cxn modelId="{7723D3DC-CFE4-47F1-ACFE-D4DC094DE40E}" srcId="{F17949C4-8DE8-4D7E-A238-528A74CF71B2}" destId="{5DB2664F-923D-4FC4-BF55-F506E798D3FB}" srcOrd="6" destOrd="0" parTransId="{CEFD74BE-8D00-4968-8563-327E9004E6EC}" sibTransId="{98AFC013-90BD-4D2B-A13F-78CBF630A074}"/>
    <dgm:cxn modelId="{D6311166-6555-46B7-8583-5ABE02A096D7}" type="presOf" srcId="{C2A02B60-9D7E-41DE-832E-BFB2E418437E}" destId="{F2005FA7-1B7B-4F37-8D30-FDE2CD33A68D}" srcOrd="0" destOrd="2" presId="urn:microsoft.com/office/officeart/2005/8/layout/vList6"/>
    <dgm:cxn modelId="{2A2572AE-6E2C-45C9-A438-0ED40FE0F45D}" type="presOf" srcId="{EB51DC22-E9C4-459F-8522-C349AD52E9B8}" destId="{F2005FA7-1B7B-4F37-8D30-FDE2CD33A68D}" srcOrd="0" destOrd="1" presId="urn:microsoft.com/office/officeart/2005/8/layout/vList6"/>
    <dgm:cxn modelId="{FB938028-26EF-4F05-B0A5-2CD8DF88367E}" srcId="{F17949C4-8DE8-4D7E-A238-528A74CF71B2}" destId="{0EB94013-662F-41CD-8B50-D36B6464AAA2}" srcOrd="0" destOrd="0" parTransId="{11595E91-5162-4599-8D15-60084626B7AF}" sibTransId="{9A5FE8E3-EA2C-470B-B932-57E995787B75}"/>
    <dgm:cxn modelId="{2211D8AF-F820-4EFA-8267-585D741FD557}" type="presOf" srcId="{BF020B23-3461-4F26-B0AE-1BEE60B7680B}" destId="{F2005FA7-1B7B-4F37-8D30-FDE2CD33A68D}" srcOrd="0" destOrd="4" presId="urn:microsoft.com/office/officeart/2005/8/layout/vList6"/>
    <dgm:cxn modelId="{DA895737-14DD-403C-B420-C74A86291C0A}" srcId="{F17949C4-8DE8-4D7E-A238-528A74CF71B2}" destId="{F98CACD0-5677-4BB3-B331-594F43D10C04}" srcOrd="3" destOrd="0" parTransId="{4E80BB7F-A102-440E-B907-59AE0667D5C4}" sibTransId="{40DF82E2-31B9-45EB-90DF-CD0198E054B4}"/>
    <dgm:cxn modelId="{E0280BFD-5551-4091-940A-9598A9028632}" srcId="{7D638905-E8EF-44D9-B4EE-BE082E9F83E6}" destId="{C1FFF229-8794-4062-87DE-47E441849FE8}" srcOrd="0" destOrd="0" parTransId="{77274E62-2D96-41A4-A2CA-E3117D6D86F4}" sibTransId="{A73A8DD6-1DE4-48DF-9C9F-AB979838FC4C}"/>
    <dgm:cxn modelId="{7957D6AE-0DBE-4573-BA87-AD60E9A967D4}" srcId="{7D638905-E8EF-44D9-B4EE-BE082E9F83E6}" destId="{DA9EDD9A-5A7A-40D7-849B-E0AB74E95B63}" srcOrd="1" destOrd="0" parTransId="{DEF8C922-3F1F-4D24-8467-EF0DBEB1EDEE}" sibTransId="{09B04F99-1415-45BF-8196-9CA372A1B84B}"/>
    <dgm:cxn modelId="{ED673BEE-3684-491A-B95C-78ACC04F422E}" type="presOf" srcId="{F17949C4-8DE8-4D7E-A238-528A74CF71B2}" destId="{9D4DE513-8A6C-44A0-AB22-78DA18BB1233}" srcOrd="0" destOrd="0" presId="urn:microsoft.com/office/officeart/2005/8/layout/vList6"/>
    <dgm:cxn modelId="{00F8A520-EBE6-42CB-8C62-74E267659F15}" type="presOf" srcId="{F98CACD0-5677-4BB3-B331-594F43D10C04}" destId="{F2005FA7-1B7B-4F37-8D30-FDE2CD33A68D}" srcOrd="0" destOrd="3" presId="urn:microsoft.com/office/officeart/2005/8/layout/vList6"/>
    <dgm:cxn modelId="{C7750CCC-80EC-4773-9CEB-62FAE45B4A71}" type="presOf" srcId="{C1FFF229-8794-4062-87DE-47E441849FE8}" destId="{1231086D-04DD-444E-9986-7062C7B9E8F9}" srcOrd="0" destOrd="0" presId="urn:microsoft.com/office/officeart/2005/8/layout/vList6"/>
    <dgm:cxn modelId="{7698BA21-30E5-4FC2-AA3A-1D7685F8C527}" srcId="{F17949C4-8DE8-4D7E-A238-528A74CF71B2}" destId="{E358B18B-3971-4720-A05E-3CB920CA2920}" srcOrd="5" destOrd="0" parTransId="{0DEE1FFF-9388-47FE-9170-BF615012A7A8}" sibTransId="{336E74BB-B51E-48E6-81A5-7770CEBC7EE7}"/>
    <dgm:cxn modelId="{6A4898BF-0050-401B-BB43-B69C5D9D0BBE}" type="presParOf" srcId="{BBF76079-1132-4A9D-92A5-450C3F51C302}" destId="{3DB6B180-6B6C-4C18-8985-499C9B1F59E8}" srcOrd="0" destOrd="0" presId="urn:microsoft.com/office/officeart/2005/8/layout/vList6"/>
    <dgm:cxn modelId="{F29A4B51-FC0F-44C4-93E2-DF7DDAB7B01A}" type="presParOf" srcId="{3DB6B180-6B6C-4C18-8985-499C9B1F59E8}" destId="{9D4DE513-8A6C-44A0-AB22-78DA18BB1233}" srcOrd="0" destOrd="0" presId="urn:microsoft.com/office/officeart/2005/8/layout/vList6"/>
    <dgm:cxn modelId="{FBA4CA05-1462-419E-9734-E63E86241DB3}" type="presParOf" srcId="{3DB6B180-6B6C-4C18-8985-499C9B1F59E8}" destId="{F2005FA7-1B7B-4F37-8D30-FDE2CD33A68D}" srcOrd="1" destOrd="0" presId="urn:microsoft.com/office/officeart/2005/8/layout/vList6"/>
    <dgm:cxn modelId="{69158BCF-3691-4998-BCF8-48099BBF600D}" type="presParOf" srcId="{BBF76079-1132-4A9D-92A5-450C3F51C302}" destId="{55466CF3-6EC1-4E00-B163-DBC34CD658A5}" srcOrd="1" destOrd="0" presId="urn:microsoft.com/office/officeart/2005/8/layout/vList6"/>
    <dgm:cxn modelId="{08E63BC4-E6A3-4E20-849C-44D61F705A51}" type="presParOf" srcId="{BBF76079-1132-4A9D-92A5-450C3F51C302}" destId="{743D40CE-68A3-4553-A61B-CE59DB949399}" srcOrd="2" destOrd="0" presId="urn:microsoft.com/office/officeart/2005/8/layout/vList6"/>
    <dgm:cxn modelId="{9F59B94F-3D4E-437D-AEE6-97A8A3E0E485}" type="presParOf" srcId="{743D40CE-68A3-4553-A61B-CE59DB949399}" destId="{E35EA5E4-AFB6-4702-BA3E-84F77297168F}" srcOrd="0" destOrd="0" presId="urn:microsoft.com/office/officeart/2005/8/layout/vList6"/>
    <dgm:cxn modelId="{067D058F-7D5D-4F09-8C8B-CC2324306E6B}" type="presParOf" srcId="{743D40CE-68A3-4553-A61B-CE59DB949399}" destId="{1231086D-04DD-444E-9986-7062C7B9E8F9}" srcOrd="1" destOrd="0" presId="urn:microsoft.com/office/officeart/2005/8/layout/vList6"/>
  </dgm:cxnLst>
  <dgm:bg/>
  <dgm:whole/>
</dgm:dataModel>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13B9C8-E33E-4BA5-B973-843B619904BB}" type="datetimeFigureOut">
              <a:rPr lang="it-IT" smtClean="0"/>
              <a:pPr/>
              <a:t>17/07/2014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1F16669-2A15-4653-8C10-B16F1D3C87A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3B9C8-E33E-4BA5-B973-843B619904BB}" type="datetimeFigureOut">
              <a:rPr lang="it-IT" smtClean="0"/>
              <a:pPr/>
              <a:t>17/07/2014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F16669-2A15-4653-8C10-B16F1D3C87A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00098" y="1142984"/>
            <a:ext cx="7772400" cy="1470025"/>
          </a:xfrm>
        </p:spPr>
        <p:txBody>
          <a:bodyPr/>
          <a:lstStyle/>
          <a:p>
            <a:r>
              <a:rPr lang="it-IT" dirty="0" err="1" smtClean="0">
                <a:solidFill>
                  <a:srgbClr val="002060"/>
                </a:solidFill>
                <a:latin typeface="Agency FB" pitchFamily="34" charset="0"/>
              </a:rPr>
              <a:t>A.S.D</a:t>
            </a:r>
            <a:r>
              <a:rPr lang="it-IT" dirty="0" smtClean="0">
                <a:solidFill>
                  <a:srgbClr val="002060"/>
                </a:solidFill>
                <a:latin typeface="Agency FB" pitchFamily="34" charset="0"/>
              </a:rPr>
              <a:t>  SEGNI CALCIO</a:t>
            </a:r>
            <a:endParaRPr lang="it-IT" dirty="0">
              <a:solidFill>
                <a:srgbClr val="002060"/>
              </a:solidFill>
              <a:latin typeface="Agency FB" pitchFamily="34" charset="0"/>
            </a:endParaRPr>
          </a:p>
        </p:txBody>
      </p:sp>
      <p:sp>
        <p:nvSpPr>
          <p:cNvPr id="3" name="Sottotitolo 2"/>
          <p:cNvSpPr>
            <a:spLocks noGrp="1"/>
          </p:cNvSpPr>
          <p:nvPr>
            <p:ph type="subTitle" idx="1"/>
          </p:nvPr>
        </p:nvSpPr>
        <p:spPr>
          <a:xfrm>
            <a:off x="2743200" y="2928934"/>
            <a:ext cx="6400800" cy="1752600"/>
          </a:xfrm>
        </p:spPr>
        <p:txBody>
          <a:bodyPr/>
          <a:lstStyle/>
          <a:p>
            <a:r>
              <a:rPr lang="it-IT" dirty="0" smtClean="0">
                <a:solidFill>
                  <a:srgbClr val="002060"/>
                </a:solidFill>
                <a:latin typeface="Agency FB" pitchFamily="34" charset="0"/>
              </a:rPr>
              <a:t>TEST </a:t>
            </a:r>
            <a:r>
              <a:rPr lang="it-IT" dirty="0" err="1" smtClean="0">
                <a:solidFill>
                  <a:srgbClr val="002060"/>
                </a:solidFill>
                <a:latin typeface="Agency FB" pitchFamily="34" charset="0"/>
              </a:rPr>
              <a:t>DI</a:t>
            </a:r>
            <a:r>
              <a:rPr lang="it-IT" dirty="0" smtClean="0">
                <a:solidFill>
                  <a:srgbClr val="002060"/>
                </a:solidFill>
                <a:latin typeface="Agency FB" pitchFamily="34" charset="0"/>
              </a:rPr>
              <a:t> VALUTAZIONE 2014-2015</a:t>
            </a:r>
            <a:endParaRPr lang="it-IT" dirty="0">
              <a:solidFill>
                <a:srgbClr val="002060"/>
              </a:solidFill>
              <a:latin typeface="Agency FB" pitchFamily="34" charset="0"/>
            </a:endParaRPr>
          </a:p>
        </p:txBody>
      </p:sp>
      <p:graphicFrame>
        <p:nvGraphicFramePr>
          <p:cNvPr id="4" name="Grafico 3"/>
          <p:cNvGraphicFramePr/>
          <p:nvPr/>
        </p:nvGraphicFramePr>
        <p:xfrm>
          <a:off x="285720" y="4000504"/>
          <a:ext cx="3286148" cy="1992298"/>
        </p:xfrm>
        <a:graphic>
          <a:graphicData uri="http://schemas.openxmlformats.org/drawingml/2006/chart">
            <c:chart xmlns:c="http://schemas.openxmlformats.org/drawingml/2006/chart" xmlns:r="http://schemas.openxmlformats.org/officeDocument/2006/relationships" r:id="rId2"/>
          </a:graphicData>
        </a:graphic>
      </p:graphicFrame>
      <p:pic>
        <p:nvPicPr>
          <p:cNvPr id="1026" name="Picture 2" descr="C:\Program Files (x86)\Microsoft Office\MEDIA\CAGCAT10\j0299763.wmf"/>
          <p:cNvPicPr>
            <a:picLocks noChangeAspect="1" noChangeArrowheads="1"/>
          </p:cNvPicPr>
          <p:nvPr/>
        </p:nvPicPr>
        <p:blipFill>
          <a:blip r:embed="rId3"/>
          <a:srcRect/>
          <a:stretch>
            <a:fillRect/>
          </a:stretch>
        </p:blipFill>
        <p:spPr bwMode="auto">
          <a:xfrm>
            <a:off x="6858016" y="571480"/>
            <a:ext cx="1827886" cy="150418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8596" y="357166"/>
            <a:ext cx="8229600" cy="357190"/>
          </a:xfrm>
        </p:spPr>
        <p:txBody>
          <a:bodyPr>
            <a:normAutofit fontScale="90000"/>
          </a:bodyPr>
          <a:lstStyle/>
          <a:p>
            <a:pPr algn="l"/>
            <a:r>
              <a:rPr lang="it-IT" sz="3100" dirty="0" smtClean="0">
                <a:latin typeface="AR DARLING" pitchFamily="2" charset="0"/>
              </a:rPr>
              <a:t/>
            </a:r>
            <a:br>
              <a:rPr lang="it-IT" sz="3100" dirty="0" smtClean="0">
                <a:latin typeface="AR DARLING" pitchFamily="2" charset="0"/>
              </a:rPr>
            </a:br>
            <a:r>
              <a:rPr lang="it-IT" sz="3100" dirty="0" smtClean="0">
                <a:latin typeface="AR DARLING" pitchFamily="2" charset="0"/>
              </a:rPr>
              <a:t>PALLEGGIO MONOPODALICO</a:t>
            </a:r>
            <a:r>
              <a:rPr lang="it-IT" dirty="0" smtClean="0"/>
              <a:t/>
            </a:r>
            <a:br>
              <a:rPr lang="it-IT" dirty="0" smtClean="0"/>
            </a:br>
            <a:endParaRPr lang="it-IT" dirty="0"/>
          </a:p>
        </p:txBody>
      </p:sp>
      <p:sp>
        <p:nvSpPr>
          <p:cNvPr id="3" name="Segnaposto contenuto 2"/>
          <p:cNvSpPr>
            <a:spLocks noGrp="1"/>
          </p:cNvSpPr>
          <p:nvPr>
            <p:ph idx="1"/>
          </p:nvPr>
        </p:nvSpPr>
        <p:spPr>
          <a:xfrm>
            <a:off x="428596" y="642919"/>
            <a:ext cx="8229600" cy="1571635"/>
          </a:xfrm>
        </p:spPr>
        <p:txBody>
          <a:bodyPr>
            <a:normAutofit/>
          </a:bodyPr>
          <a:lstStyle/>
          <a:p>
            <a:pPr>
              <a:buNone/>
            </a:pPr>
            <a:r>
              <a:rPr lang="it-IT" sz="1800" dirty="0" smtClean="0"/>
              <a:t>Consiste nel palleggiare con un solo piede per più volte consecutive senza far toccare il pallone a terra. Si fanno tre prove consecutive e si prende la prova con il maggior numero di palleggi effettuati e si registra inoltre la somma dei palleggi fatti nelle tre prove effettuate. La prova inizia quando il giocatore lascia cadere dalle mani il </a:t>
            </a:r>
            <a:r>
              <a:rPr lang="it-IT" sz="1800" dirty="0" err="1" smtClean="0"/>
              <a:t>pallone…</a:t>
            </a:r>
            <a:r>
              <a:rPr lang="it-IT" sz="1800" dirty="0" smtClean="0"/>
              <a:t> </a:t>
            </a:r>
            <a:endParaRPr lang="it-IT" sz="1800" dirty="0"/>
          </a:p>
        </p:txBody>
      </p:sp>
      <p:sp>
        <p:nvSpPr>
          <p:cNvPr id="5" name="Titolo 1"/>
          <p:cNvSpPr txBox="1">
            <a:spLocks/>
          </p:cNvSpPr>
          <p:nvPr/>
        </p:nvSpPr>
        <p:spPr>
          <a:xfrm>
            <a:off x="428596" y="2214554"/>
            <a:ext cx="8229600" cy="357190"/>
          </a:xfrm>
          <a:prstGeom prst="rect">
            <a:avLst/>
          </a:prstGeom>
        </p:spPr>
        <p:txBody>
          <a:bodyPr vert="horz" lIns="91440" tIns="45720" rIns="91440" bIns="45720" rtlCol="0" anchor="ctr">
            <a:normAutofit fontScale="2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t-IT" sz="3100" b="0" i="0" u="none" strike="noStrike" kern="1200" cap="none" spc="0" normalizeH="0" baseline="0" noProof="0" dirty="0" smtClean="0">
                <a:ln>
                  <a:noFill/>
                </a:ln>
                <a:solidFill>
                  <a:schemeClr val="tx1"/>
                </a:solidFill>
                <a:effectLst/>
                <a:uLnTx/>
                <a:uFillTx/>
                <a:latin typeface="AR DARLING" pitchFamily="2" charset="0"/>
                <a:ea typeface="+mj-ea"/>
                <a:cs typeface="+mj-cs"/>
              </a:rPr>
              <a:t/>
            </a:r>
            <a:br>
              <a:rPr kumimoji="0" lang="it-IT" sz="3100" b="0" i="0" u="none" strike="noStrike" kern="1200" cap="none" spc="0" normalizeH="0" baseline="0" noProof="0" dirty="0" smtClean="0">
                <a:ln>
                  <a:noFill/>
                </a:ln>
                <a:solidFill>
                  <a:schemeClr val="tx1"/>
                </a:solidFill>
                <a:effectLst/>
                <a:uLnTx/>
                <a:uFillTx/>
                <a:latin typeface="AR DARLING" pitchFamily="2" charset="0"/>
                <a:ea typeface="+mj-ea"/>
                <a:cs typeface="+mj-cs"/>
              </a:rPr>
            </a:br>
            <a:r>
              <a:rPr kumimoji="0" lang="it-IT" sz="11200" b="0" i="0" u="none" strike="noStrike" kern="1200" cap="none" spc="0" normalizeH="0" baseline="0" noProof="0" dirty="0" smtClean="0">
                <a:ln>
                  <a:noFill/>
                </a:ln>
                <a:solidFill>
                  <a:schemeClr val="tx1"/>
                </a:solidFill>
                <a:effectLst/>
                <a:uLnTx/>
                <a:uFillTx/>
                <a:latin typeface="AR DARLING" pitchFamily="2" charset="0"/>
                <a:ea typeface="+mj-ea"/>
                <a:cs typeface="+mj-cs"/>
              </a:rPr>
              <a:t>PASSAGGIO</a:t>
            </a:r>
            <a:r>
              <a:rPr kumimoji="0" lang="it-IT" sz="11200" b="0" i="0" u="none" strike="noStrike" kern="1200" cap="none" spc="0" normalizeH="0" noProof="0" dirty="0" smtClean="0">
                <a:ln>
                  <a:noFill/>
                </a:ln>
                <a:solidFill>
                  <a:schemeClr val="tx1"/>
                </a:solidFill>
                <a:effectLst/>
                <a:uLnTx/>
                <a:uFillTx/>
                <a:latin typeface="AR DARLING" pitchFamily="2" charset="0"/>
                <a:ea typeface="+mj-ea"/>
                <a:cs typeface="+mj-cs"/>
              </a:rPr>
              <a:t> LUNGO/CORTO</a:t>
            </a:r>
            <a:r>
              <a:rPr kumimoji="0" lang="it-IT" sz="4400" b="0" i="0" u="none" strike="noStrike" kern="1200" cap="none" spc="0" normalizeH="0" baseline="0" noProof="0" dirty="0" smtClean="0">
                <a:ln>
                  <a:noFill/>
                </a:ln>
                <a:solidFill>
                  <a:schemeClr val="tx1"/>
                </a:solidFill>
                <a:effectLst/>
                <a:uLnTx/>
                <a:uFillTx/>
                <a:latin typeface="+mj-lt"/>
                <a:ea typeface="+mj-ea"/>
                <a:cs typeface="+mj-cs"/>
              </a:rPr>
              <a:t/>
            </a:r>
            <a:br>
              <a:rPr kumimoji="0" lang="it-IT" sz="4400" b="0" i="0" u="none" strike="noStrike" kern="1200" cap="none" spc="0" normalizeH="0" baseline="0" noProof="0" dirty="0" smtClean="0">
                <a:ln>
                  <a:noFill/>
                </a:ln>
                <a:solidFill>
                  <a:schemeClr val="tx1"/>
                </a:solidFill>
                <a:effectLst/>
                <a:uLnTx/>
                <a:uFillTx/>
                <a:latin typeface="+mj-lt"/>
                <a:ea typeface="+mj-ea"/>
                <a:cs typeface="+mj-cs"/>
              </a:rPr>
            </a:br>
            <a:endParaRPr kumimoji="0" lang="it-IT"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Segnaposto contenuto 2"/>
          <p:cNvSpPr txBox="1">
            <a:spLocks/>
          </p:cNvSpPr>
          <p:nvPr/>
        </p:nvSpPr>
        <p:spPr>
          <a:xfrm>
            <a:off x="428596" y="2571744"/>
            <a:ext cx="8229600" cy="157163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1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8" name="Connettore 1 7"/>
          <p:cNvCxnSpPr/>
          <p:nvPr/>
        </p:nvCxnSpPr>
        <p:spPr>
          <a:xfrm rot="5400000">
            <a:off x="-544693" y="4188769"/>
            <a:ext cx="2376000"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Connettore 9"/>
          <p:cNvSpPr/>
          <p:nvPr/>
        </p:nvSpPr>
        <p:spPr>
          <a:xfrm>
            <a:off x="785786" y="3143248"/>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2" name="Connettore 2 11"/>
          <p:cNvCxnSpPr/>
          <p:nvPr/>
        </p:nvCxnSpPr>
        <p:spPr>
          <a:xfrm>
            <a:off x="1142976" y="3214686"/>
            <a:ext cx="178595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1142976" y="4143380"/>
            <a:ext cx="257176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ttore 2 14"/>
          <p:cNvCxnSpPr/>
          <p:nvPr/>
        </p:nvCxnSpPr>
        <p:spPr>
          <a:xfrm>
            <a:off x="1142976" y="5072074"/>
            <a:ext cx="335758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CasellaDiTesto 18"/>
          <p:cNvSpPr txBox="1"/>
          <p:nvPr/>
        </p:nvSpPr>
        <p:spPr>
          <a:xfrm>
            <a:off x="1500166" y="2786058"/>
            <a:ext cx="1143008" cy="369332"/>
          </a:xfrm>
          <a:prstGeom prst="rect">
            <a:avLst/>
          </a:prstGeom>
          <a:noFill/>
        </p:spPr>
        <p:txBody>
          <a:bodyPr wrap="square" rtlCol="0">
            <a:spAutoFit/>
          </a:bodyPr>
          <a:lstStyle/>
          <a:p>
            <a:r>
              <a:rPr lang="it-IT" dirty="0" smtClean="0"/>
              <a:t>6m</a:t>
            </a:r>
            <a:endParaRPr lang="it-IT" dirty="0"/>
          </a:p>
        </p:txBody>
      </p:sp>
      <p:sp>
        <p:nvSpPr>
          <p:cNvPr id="20" name="CasellaDiTesto 19"/>
          <p:cNvSpPr txBox="1"/>
          <p:nvPr/>
        </p:nvSpPr>
        <p:spPr>
          <a:xfrm>
            <a:off x="1500166" y="3714752"/>
            <a:ext cx="1143008" cy="369332"/>
          </a:xfrm>
          <a:prstGeom prst="rect">
            <a:avLst/>
          </a:prstGeom>
          <a:noFill/>
        </p:spPr>
        <p:txBody>
          <a:bodyPr wrap="square" rtlCol="0">
            <a:spAutoFit/>
          </a:bodyPr>
          <a:lstStyle/>
          <a:p>
            <a:r>
              <a:rPr lang="it-IT" dirty="0" smtClean="0"/>
              <a:t>8m</a:t>
            </a:r>
            <a:endParaRPr lang="it-IT" dirty="0"/>
          </a:p>
        </p:txBody>
      </p:sp>
      <p:sp>
        <p:nvSpPr>
          <p:cNvPr id="21" name="CasellaDiTesto 20"/>
          <p:cNvSpPr txBox="1"/>
          <p:nvPr/>
        </p:nvSpPr>
        <p:spPr>
          <a:xfrm>
            <a:off x="1500166" y="4643446"/>
            <a:ext cx="1143008" cy="369332"/>
          </a:xfrm>
          <a:prstGeom prst="rect">
            <a:avLst/>
          </a:prstGeom>
          <a:noFill/>
        </p:spPr>
        <p:txBody>
          <a:bodyPr wrap="square" rtlCol="0">
            <a:spAutoFit/>
          </a:bodyPr>
          <a:lstStyle/>
          <a:p>
            <a:r>
              <a:rPr lang="it-IT" dirty="0" smtClean="0"/>
              <a:t>10m</a:t>
            </a:r>
            <a:endParaRPr lang="it-IT" dirty="0"/>
          </a:p>
        </p:txBody>
      </p:sp>
      <p:cxnSp>
        <p:nvCxnSpPr>
          <p:cNvPr id="23" name="Connettore 1 22"/>
          <p:cNvCxnSpPr/>
          <p:nvPr/>
        </p:nvCxnSpPr>
        <p:spPr>
          <a:xfrm rot="5400000" flipH="1" flipV="1">
            <a:off x="3214678" y="2928934"/>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Connettore 1 24"/>
          <p:cNvCxnSpPr/>
          <p:nvPr/>
        </p:nvCxnSpPr>
        <p:spPr>
          <a:xfrm rot="16200000" flipV="1">
            <a:off x="3358348" y="2786852"/>
            <a:ext cx="285752" cy="2841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Connettore 1 25"/>
          <p:cNvCxnSpPr/>
          <p:nvPr/>
        </p:nvCxnSpPr>
        <p:spPr>
          <a:xfrm rot="5400000" flipH="1" flipV="1">
            <a:off x="3501224" y="3213892"/>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Connettore 1 27"/>
          <p:cNvCxnSpPr/>
          <p:nvPr/>
        </p:nvCxnSpPr>
        <p:spPr>
          <a:xfrm rot="16200000" flipV="1">
            <a:off x="3964777" y="3750471"/>
            <a:ext cx="357190" cy="28575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Connettore 1 28"/>
          <p:cNvCxnSpPr/>
          <p:nvPr/>
        </p:nvCxnSpPr>
        <p:spPr>
          <a:xfrm rot="5400000" flipH="1" flipV="1">
            <a:off x="4144166" y="4214024"/>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Connettore 1 29"/>
          <p:cNvCxnSpPr/>
          <p:nvPr/>
        </p:nvCxnSpPr>
        <p:spPr>
          <a:xfrm rot="5400000" flipH="1" flipV="1">
            <a:off x="3858414" y="3856834"/>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ttore 1 34"/>
          <p:cNvCxnSpPr/>
          <p:nvPr/>
        </p:nvCxnSpPr>
        <p:spPr>
          <a:xfrm rot="16200000" flipV="1">
            <a:off x="4750595" y="4679165"/>
            <a:ext cx="357190" cy="28575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Connettore 1 35"/>
          <p:cNvCxnSpPr/>
          <p:nvPr/>
        </p:nvCxnSpPr>
        <p:spPr>
          <a:xfrm rot="5400000" flipH="1" flipV="1">
            <a:off x="4929984" y="5142718"/>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Connettore 1 36"/>
          <p:cNvCxnSpPr/>
          <p:nvPr/>
        </p:nvCxnSpPr>
        <p:spPr>
          <a:xfrm rot="5400000" flipH="1" flipV="1">
            <a:off x="4644232" y="4785528"/>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40" name="Tabella 39"/>
          <p:cNvGraphicFramePr>
            <a:graphicFrameLocks noGrp="1"/>
          </p:cNvGraphicFramePr>
          <p:nvPr/>
        </p:nvGraphicFramePr>
        <p:xfrm>
          <a:off x="5286380" y="2786058"/>
          <a:ext cx="3428990" cy="1409462"/>
        </p:xfrm>
        <a:graphic>
          <a:graphicData uri="http://schemas.openxmlformats.org/drawingml/2006/table">
            <a:tbl>
              <a:tblPr firstRow="1" bandRow="1">
                <a:tableStyleId>{5C22544A-7EE6-4342-B048-85BDC9FD1C3A}</a:tableStyleId>
              </a:tblPr>
              <a:tblGrid>
                <a:gridCol w="685798"/>
                <a:gridCol w="685798"/>
                <a:gridCol w="685798"/>
                <a:gridCol w="685798"/>
                <a:gridCol w="685798"/>
              </a:tblGrid>
              <a:tr h="312182">
                <a:tc>
                  <a:txBody>
                    <a:bodyPr/>
                    <a:lstStyle/>
                    <a:p>
                      <a:endParaRPr lang="it-IT" sz="1000" b="1" dirty="0">
                        <a:solidFill>
                          <a:schemeClr val="tx1"/>
                        </a:solidFill>
                      </a:endParaRPr>
                    </a:p>
                  </a:txBody>
                  <a:tcPr/>
                </a:tc>
                <a:tc>
                  <a:txBody>
                    <a:bodyPr/>
                    <a:lstStyle/>
                    <a:p>
                      <a:r>
                        <a:rPr lang="it-IT" sz="1000" b="1" dirty="0" smtClean="0">
                          <a:solidFill>
                            <a:schemeClr val="tx1"/>
                          </a:solidFill>
                        </a:rPr>
                        <a:t>Pulcini</a:t>
                      </a:r>
                      <a:r>
                        <a:rPr lang="it-IT" sz="1000" b="1" baseline="0" dirty="0" smtClean="0">
                          <a:solidFill>
                            <a:schemeClr val="tx1"/>
                          </a:solidFill>
                        </a:rPr>
                        <a:t> 1°</a:t>
                      </a:r>
                      <a:endParaRPr lang="it-IT" sz="1000" b="1" dirty="0">
                        <a:solidFill>
                          <a:schemeClr val="tx1"/>
                        </a:solidFill>
                      </a:endParaRPr>
                    </a:p>
                  </a:txBody>
                  <a:tcPr/>
                </a:tc>
                <a:tc>
                  <a:txBody>
                    <a:bodyPr/>
                    <a:lstStyle/>
                    <a:p>
                      <a:endParaRPr lang="it-IT" sz="1000" dirty="0"/>
                    </a:p>
                  </a:txBody>
                  <a:tcPr/>
                </a:tc>
                <a:tc>
                  <a:txBody>
                    <a:bodyPr/>
                    <a:lstStyle/>
                    <a:p>
                      <a:r>
                        <a:rPr lang="it-IT" sz="1000" dirty="0" smtClean="0">
                          <a:solidFill>
                            <a:schemeClr val="tx1"/>
                          </a:solidFill>
                        </a:rPr>
                        <a:t>Pulcini </a:t>
                      </a:r>
                      <a:r>
                        <a:rPr lang="it-IT" sz="1000" baseline="0" dirty="0" smtClean="0">
                          <a:solidFill>
                            <a:schemeClr val="tx1"/>
                          </a:solidFill>
                        </a:rPr>
                        <a:t>2°</a:t>
                      </a:r>
                      <a:endParaRPr lang="it-IT" sz="1000" dirty="0">
                        <a:solidFill>
                          <a:schemeClr val="tx1"/>
                        </a:solidFill>
                      </a:endParaRPr>
                    </a:p>
                  </a:txBody>
                  <a:tcPr/>
                </a:tc>
                <a:tc>
                  <a:txBody>
                    <a:bodyPr/>
                    <a:lstStyle/>
                    <a:p>
                      <a:r>
                        <a:rPr lang="it-IT" sz="1000" dirty="0" smtClean="0">
                          <a:solidFill>
                            <a:schemeClr val="tx1"/>
                          </a:solidFill>
                        </a:rPr>
                        <a:t>Pulcini 3°</a:t>
                      </a:r>
                      <a:endParaRPr lang="it-IT" sz="1000" dirty="0">
                        <a:solidFill>
                          <a:schemeClr val="tx1"/>
                        </a:solidFill>
                      </a:endParaRPr>
                    </a:p>
                  </a:txBody>
                  <a:tcPr/>
                </a:tc>
              </a:tr>
              <a:tr h="312182">
                <a:tc>
                  <a:txBody>
                    <a:bodyPr/>
                    <a:lstStyle/>
                    <a:p>
                      <a:r>
                        <a:rPr lang="it-IT" dirty="0" smtClean="0"/>
                        <a:t>4m</a:t>
                      </a:r>
                      <a:endParaRPr lang="it-IT" dirty="0"/>
                    </a:p>
                  </a:txBody>
                  <a:tcPr/>
                </a:tc>
                <a:tc>
                  <a:txBody>
                    <a:bodyPr/>
                    <a:lstStyle/>
                    <a:p>
                      <a:endParaRPr lang="it-IT"/>
                    </a:p>
                  </a:txBody>
                  <a:tcPr/>
                </a:tc>
                <a:tc>
                  <a:txBody>
                    <a:bodyPr/>
                    <a:lstStyle/>
                    <a:p>
                      <a:r>
                        <a:rPr lang="it-IT" dirty="0" smtClean="0"/>
                        <a:t>6m</a:t>
                      </a:r>
                      <a:endParaRPr lang="it-IT" dirty="0"/>
                    </a:p>
                  </a:txBody>
                  <a:tcPr/>
                </a:tc>
                <a:tc>
                  <a:txBody>
                    <a:bodyPr/>
                    <a:lstStyle/>
                    <a:p>
                      <a:endParaRPr lang="it-IT"/>
                    </a:p>
                  </a:txBody>
                  <a:tcPr/>
                </a:tc>
                <a:tc>
                  <a:txBody>
                    <a:bodyPr/>
                    <a:lstStyle/>
                    <a:p>
                      <a:endParaRPr lang="it-IT"/>
                    </a:p>
                  </a:txBody>
                  <a:tcPr/>
                </a:tc>
              </a:tr>
              <a:tr h="312182">
                <a:tc>
                  <a:txBody>
                    <a:bodyPr/>
                    <a:lstStyle/>
                    <a:p>
                      <a:r>
                        <a:rPr lang="it-IT" dirty="0" smtClean="0"/>
                        <a:t>6m</a:t>
                      </a:r>
                      <a:endParaRPr lang="it-IT" dirty="0"/>
                    </a:p>
                  </a:txBody>
                  <a:tcPr/>
                </a:tc>
                <a:tc>
                  <a:txBody>
                    <a:bodyPr/>
                    <a:lstStyle/>
                    <a:p>
                      <a:endParaRPr lang="it-IT"/>
                    </a:p>
                  </a:txBody>
                  <a:tcPr/>
                </a:tc>
                <a:tc>
                  <a:txBody>
                    <a:bodyPr/>
                    <a:lstStyle/>
                    <a:p>
                      <a:r>
                        <a:rPr lang="it-IT" dirty="0" smtClean="0"/>
                        <a:t>8m</a:t>
                      </a:r>
                      <a:endParaRPr lang="it-IT" dirty="0"/>
                    </a:p>
                  </a:txBody>
                  <a:tcPr/>
                </a:tc>
                <a:tc>
                  <a:txBody>
                    <a:bodyPr/>
                    <a:lstStyle/>
                    <a:p>
                      <a:endParaRPr lang="it-IT"/>
                    </a:p>
                  </a:txBody>
                  <a:tcPr/>
                </a:tc>
                <a:tc>
                  <a:txBody>
                    <a:bodyPr/>
                    <a:lstStyle/>
                    <a:p>
                      <a:endParaRPr lang="it-IT"/>
                    </a:p>
                  </a:txBody>
                  <a:tcPr/>
                </a:tc>
              </a:tr>
              <a:tr h="312182">
                <a:tc>
                  <a:txBody>
                    <a:bodyPr/>
                    <a:lstStyle/>
                    <a:p>
                      <a:r>
                        <a:rPr lang="it-IT" dirty="0" smtClean="0"/>
                        <a:t>8m</a:t>
                      </a:r>
                      <a:endParaRPr lang="it-IT" dirty="0"/>
                    </a:p>
                  </a:txBody>
                  <a:tcPr/>
                </a:tc>
                <a:tc>
                  <a:txBody>
                    <a:bodyPr/>
                    <a:lstStyle/>
                    <a:p>
                      <a:endParaRPr lang="it-IT"/>
                    </a:p>
                  </a:txBody>
                  <a:tcPr/>
                </a:tc>
                <a:tc>
                  <a:txBody>
                    <a:bodyPr/>
                    <a:lstStyle/>
                    <a:p>
                      <a:r>
                        <a:rPr lang="it-IT" dirty="0" smtClean="0"/>
                        <a:t>10m</a:t>
                      </a:r>
                      <a:endParaRPr lang="it-IT" dirty="0"/>
                    </a:p>
                  </a:txBody>
                  <a:tcPr/>
                </a:tc>
                <a:tc>
                  <a:txBody>
                    <a:bodyPr/>
                    <a:lstStyle/>
                    <a:p>
                      <a:endParaRPr lang="it-IT"/>
                    </a:p>
                  </a:txBody>
                  <a:tcPr/>
                </a:tc>
                <a:tc>
                  <a:txBody>
                    <a:bodyPr/>
                    <a:lstStyle/>
                    <a:p>
                      <a:endParaRPr lang="it-IT" dirty="0"/>
                    </a:p>
                  </a:txBody>
                  <a:tcPr/>
                </a:tc>
              </a:tr>
            </a:tbl>
          </a:graphicData>
        </a:graphic>
      </p:graphicFrame>
      <p:sp>
        <p:nvSpPr>
          <p:cNvPr id="41" name="CasellaDiTesto 40"/>
          <p:cNvSpPr txBox="1"/>
          <p:nvPr/>
        </p:nvSpPr>
        <p:spPr>
          <a:xfrm>
            <a:off x="500034" y="5643578"/>
            <a:ext cx="6858048" cy="584775"/>
          </a:xfrm>
          <a:prstGeom prst="rect">
            <a:avLst/>
          </a:prstGeom>
          <a:noFill/>
        </p:spPr>
        <p:txBody>
          <a:bodyPr wrap="square" rtlCol="0">
            <a:spAutoFit/>
          </a:bodyPr>
          <a:lstStyle/>
          <a:p>
            <a:r>
              <a:rPr lang="it-IT" sz="1600" dirty="0" smtClean="0"/>
              <a:t>Si fanno 3  tiri  per ogni porta da 1,5m poste a distanza di 4m, 6,m, 8m, 10m.  Si calcola 1 punto per ogni  goal fatto.</a:t>
            </a:r>
            <a:endParaRPr lang="it-IT" sz="1600" dirty="0"/>
          </a:p>
        </p:txBody>
      </p:sp>
      <p:sp>
        <p:nvSpPr>
          <p:cNvPr id="42"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8596" y="1214422"/>
            <a:ext cx="8229600" cy="582594"/>
          </a:xfrm>
        </p:spPr>
        <p:txBody>
          <a:bodyPr>
            <a:normAutofit/>
          </a:bodyPr>
          <a:lstStyle/>
          <a:p>
            <a:pPr algn="l"/>
            <a:r>
              <a:rPr lang="it-IT" sz="2800" dirty="0" smtClean="0">
                <a:latin typeface="AR DARLING" pitchFamily="2" charset="0"/>
              </a:rPr>
              <a:t>CONDUZIONE</a:t>
            </a:r>
            <a:endParaRPr lang="it-IT" sz="2800" dirty="0">
              <a:latin typeface="AR DARLING" pitchFamily="2" charset="0"/>
            </a:endParaRPr>
          </a:p>
        </p:txBody>
      </p:sp>
      <p:sp>
        <p:nvSpPr>
          <p:cNvPr id="3"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
        <p:nvSpPr>
          <p:cNvPr id="4" name="Triangolo isoscele 3"/>
          <p:cNvSpPr/>
          <p:nvPr/>
        </p:nvSpPr>
        <p:spPr>
          <a:xfrm>
            <a:off x="1714480" y="2928934"/>
            <a:ext cx="285752" cy="285752"/>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Triangolo isoscele 4"/>
          <p:cNvSpPr/>
          <p:nvPr/>
        </p:nvSpPr>
        <p:spPr>
          <a:xfrm>
            <a:off x="6500826" y="2857496"/>
            <a:ext cx="285752" cy="285752"/>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Interruzione 5"/>
          <p:cNvSpPr/>
          <p:nvPr/>
        </p:nvSpPr>
        <p:spPr>
          <a:xfrm>
            <a:off x="4143372" y="3071810"/>
            <a:ext cx="285752" cy="71438"/>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8" name="Connettore 2 7"/>
          <p:cNvCxnSpPr/>
          <p:nvPr/>
        </p:nvCxnSpPr>
        <p:spPr>
          <a:xfrm>
            <a:off x="1785918" y="4071942"/>
            <a:ext cx="4857784"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1" name="CasellaDiTesto 10"/>
          <p:cNvSpPr txBox="1"/>
          <p:nvPr/>
        </p:nvSpPr>
        <p:spPr>
          <a:xfrm>
            <a:off x="4000496" y="3643314"/>
            <a:ext cx="603050" cy="369332"/>
          </a:xfrm>
          <a:prstGeom prst="rect">
            <a:avLst/>
          </a:prstGeom>
          <a:noFill/>
        </p:spPr>
        <p:txBody>
          <a:bodyPr wrap="none" rtlCol="0">
            <a:spAutoFit/>
          </a:bodyPr>
          <a:lstStyle/>
          <a:p>
            <a:r>
              <a:rPr lang="it-IT" dirty="0" smtClean="0"/>
              <a:t>10m</a:t>
            </a:r>
            <a:endParaRPr lang="it-IT" dirty="0"/>
          </a:p>
        </p:txBody>
      </p:sp>
      <p:sp>
        <p:nvSpPr>
          <p:cNvPr id="15" name="Figura a mano libera 14"/>
          <p:cNvSpPr/>
          <p:nvPr/>
        </p:nvSpPr>
        <p:spPr>
          <a:xfrm>
            <a:off x="571472" y="2357430"/>
            <a:ext cx="7449237" cy="1465244"/>
          </a:xfrm>
          <a:custGeom>
            <a:avLst/>
            <a:gdLst>
              <a:gd name="connsiteX0" fmla="*/ 4147850 w 7449237"/>
              <a:gd name="connsiteY0" fmla="*/ 615109 h 1465244"/>
              <a:gd name="connsiteX1" fmla="*/ 6461392 w 7449237"/>
              <a:gd name="connsiteY1" fmla="*/ 339687 h 1465244"/>
              <a:gd name="connsiteX2" fmla="*/ 6527493 w 7449237"/>
              <a:gd name="connsiteY2" fmla="*/ 1287138 h 1465244"/>
              <a:gd name="connsiteX3" fmla="*/ 930925 w 7449237"/>
              <a:gd name="connsiteY3" fmla="*/ 9181 h 1465244"/>
              <a:gd name="connsiteX4" fmla="*/ 941942 w 7449237"/>
              <a:gd name="connsiteY4" fmla="*/ 1342222 h 1465244"/>
              <a:gd name="connsiteX5" fmla="*/ 3255484 w 7449237"/>
              <a:gd name="connsiteY5" fmla="*/ 747311 h 1465244"/>
              <a:gd name="connsiteX6" fmla="*/ 3167349 w 7449237"/>
              <a:gd name="connsiteY6" fmla="*/ 769345 h 1465244"/>
              <a:gd name="connsiteX7" fmla="*/ 3398703 w 7449237"/>
              <a:gd name="connsiteY7" fmla="*/ 703244 h 1465244"/>
              <a:gd name="connsiteX8" fmla="*/ 3398703 w 7449237"/>
              <a:gd name="connsiteY8" fmla="*/ 703244 h 146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49237" h="1465244">
                <a:moveTo>
                  <a:pt x="4147850" y="615109"/>
                </a:moveTo>
                <a:cubicBezTo>
                  <a:pt x="5106317" y="421395"/>
                  <a:pt x="6064785" y="227682"/>
                  <a:pt x="6461392" y="339687"/>
                </a:cubicBezTo>
                <a:cubicBezTo>
                  <a:pt x="6857999" y="451692"/>
                  <a:pt x="7449237" y="1342222"/>
                  <a:pt x="6527493" y="1287138"/>
                </a:cubicBezTo>
                <a:cubicBezTo>
                  <a:pt x="5605749" y="1232054"/>
                  <a:pt x="1861850" y="0"/>
                  <a:pt x="930925" y="9181"/>
                </a:cubicBezTo>
                <a:cubicBezTo>
                  <a:pt x="0" y="18362"/>
                  <a:pt x="554516" y="1219200"/>
                  <a:pt x="941942" y="1342222"/>
                </a:cubicBezTo>
                <a:cubicBezTo>
                  <a:pt x="1329368" y="1465244"/>
                  <a:pt x="3255484" y="747311"/>
                  <a:pt x="3255484" y="747311"/>
                </a:cubicBezTo>
                <a:cubicBezTo>
                  <a:pt x="3626385" y="651831"/>
                  <a:pt x="3143479" y="776689"/>
                  <a:pt x="3167349" y="769345"/>
                </a:cubicBezTo>
                <a:cubicBezTo>
                  <a:pt x="3191219" y="762001"/>
                  <a:pt x="3398703" y="703244"/>
                  <a:pt x="3398703" y="703244"/>
                </a:cubicBezTo>
                <a:lnTo>
                  <a:pt x="3398703" y="703244"/>
                </a:lnTo>
              </a:path>
            </a:pathLst>
          </a:custGeom>
          <a:ln w="15875">
            <a:solidFill>
              <a:schemeClr val="tx1"/>
            </a:solidFill>
            <a:prstDash val="dash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1" name="CasellaDiTesto 20"/>
          <p:cNvSpPr txBox="1"/>
          <p:nvPr/>
        </p:nvSpPr>
        <p:spPr>
          <a:xfrm>
            <a:off x="428596" y="4857760"/>
            <a:ext cx="8429684" cy="646331"/>
          </a:xfrm>
          <a:prstGeom prst="rect">
            <a:avLst/>
          </a:prstGeom>
          <a:noFill/>
        </p:spPr>
        <p:txBody>
          <a:bodyPr wrap="square" rtlCol="0">
            <a:spAutoFit/>
          </a:bodyPr>
          <a:lstStyle/>
          <a:p>
            <a:r>
              <a:rPr lang="it-IT" dirty="0" smtClean="0"/>
              <a:t>Esecuzione di un 8 tra 2 birilli posti alla distanza di 10m e si misura il miglior  tempo delle tre prove a disposizione</a:t>
            </a:r>
            <a:r>
              <a:rPr lang="it-IT" sz="1200" dirty="0" smtClean="0"/>
              <a:t>. </a:t>
            </a:r>
            <a:endParaRPr lang="it-IT" sz="1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a:r>
              <a:rPr lang="it-IT" sz="2800" dirty="0" smtClean="0">
                <a:latin typeface="AR DARLING" pitchFamily="2" charset="0"/>
              </a:rPr>
              <a:t>RICEZIONE</a:t>
            </a:r>
            <a:endParaRPr lang="it-IT" sz="2800" dirty="0">
              <a:latin typeface="AR DARLING" pitchFamily="2" charset="0"/>
            </a:endParaRPr>
          </a:p>
        </p:txBody>
      </p:sp>
      <p:sp>
        <p:nvSpPr>
          <p:cNvPr id="3" name="Interruzione 2"/>
          <p:cNvSpPr/>
          <p:nvPr/>
        </p:nvSpPr>
        <p:spPr>
          <a:xfrm>
            <a:off x="5929322" y="1571612"/>
            <a:ext cx="285752" cy="71438"/>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Interruzione 3"/>
          <p:cNvSpPr/>
          <p:nvPr/>
        </p:nvSpPr>
        <p:spPr>
          <a:xfrm>
            <a:off x="4357686" y="1571612"/>
            <a:ext cx="285752" cy="71438"/>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Interruzione 4"/>
          <p:cNvSpPr/>
          <p:nvPr/>
        </p:nvSpPr>
        <p:spPr>
          <a:xfrm>
            <a:off x="5929322" y="2857496"/>
            <a:ext cx="285752" cy="71438"/>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Interruzione 5"/>
          <p:cNvSpPr/>
          <p:nvPr/>
        </p:nvSpPr>
        <p:spPr>
          <a:xfrm>
            <a:off x="4357686" y="2857496"/>
            <a:ext cx="285752" cy="71438"/>
          </a:xfrm>
          <a:prstGeom prst="flowChartTerminator">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Interruzione 6"/>
          <p:cNvSpPr/>
          <p:nvPr/>
        </p:nvSpPr>
        <p:spPr>
          <a:xfrm>
            <a:off x="4429124" y="5786454"/>
            <a:ext cx="285752" cy="71438"/>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Interruzione 7"/>
          <p:cNvSpPr/>
          <p:nvPr/>
        </p:nvSpPr>
        <p:spPr>
          <a:xfrm>
            <a:off x="4429124" y="4429132"/>
            <a:ext cx="285752" cy="71438"/>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Interruzione 8"/>
          <p:cNvSpPr/>
          <p:nvPr/>
        </p:nvSpPr>
        <p:spPr>
          <a:xfrm>
            <a:off x="5929322" y="5786454"/>
            <a:ext cx="285752" cy="71438"/>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Interruzione 9"/>
          <p:cNvSpPr/>
          <p:nvPr/>
        </p:nvSpPr>
        <p:spPr>
          <a:xfrm>
            <a:off x="5929322" y="4429132"/>
            <a:ext cx="285752" cy="71438"/>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1" name="Connettore 2 10"/>
          <p:cNvCxnSpPr>
            <a:stCxn id="10" idx="0"/>
            <a:endCxn id="5" idx="2"/>
          </p:cNvCxnSpPr>
          <p:nvPr/>
        </p:nvCxnSpPr>
        <p:spPr>
          <a:xfrm rot="5400000" flipH="1" flipV="1">
            <a:off x="5322099" y="3679033"/>
            <a:ext cx="1500198"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Connettore 1 15"/>
          <p:cNvCxnSpPr/>
          <p:nvPr/>
        </p:nvCxnSpPr>
        <p:spPr>
          <a:xfrm rot="5400000">
            <a:off x="-401817" y="3687909"/>
            <a:ext cx="2376000"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Connettore 16"/>
          <p:cNvSpPr/>
          <p:nvPr/>
        </p:nvSpPr>
        <p:spPr>
          <a:xfrm>
            <a:off x="928662" y="3571876"/>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8" name="Connettore 2 17"/>
          <p:cNvCxnSpPr/>
          <p:nvPr/>
        </p:nvCxnSpPr>
        <p:spPr>
          <a:xfrm flipV="1">
            <a:off x="1285852" y="2143116"/>
            <a:ext cx="3857652" cy="150019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CasellaDiTesto 19"/>
          <p:cNvSpPr txBox="1"/>
          <p:nvPr/>
        </p:nvSpPr>
        <p:spPr>
          <a:xfrm>
            <a:off x="6215074" y="3500438"/>
            <a:ext cx="1143008" cy="369332"/>
          </a:xfrm>
          <a:prstGeom prst="rect">
            <a:avLst/>
          </a:prstGeom>
          <a:noFill/>
        </p:spPr>
        <p:txBody>
          <a:bodyPr wrap="square" rtlCol="0">
            <a:spAutoFit/>
          </a:bodyPr>
          <a:lstStyle/>
          <a:p>
            <a:r>
              <a:rPr lang="it-IT" dirty="0" smtClean="0"/>
              <a:t>6m</a:t>
            </a:r>
            <a:endParaRPr lang="it-IT" dirty="0"/>
          </a:p>
        </p:txBody>
      </p:sp>
      <p:sp>
        <p:nvSpPr>
          <p:cNvPr id="21" name="CasellaDiTesto 20"/>
          <p:cNvSpPr txBox="1"/>
          <p:nvPr/>
        </p:nvSpPr>
        <p:spPr>
          <a:xfrm>
            <a:off x="2786050" y="2500306"/>
            <a:ext cx="1143008" cy="369332"/>
          </a:xfrm>
          <a:prstGeom prst="rect">
            <a:avLst/>
          </a:prstGeom>
          <a:noFill/>
        </p:spPr>
        <p:txBody>
          <a:bodyPr wrap="square" rtlCol="0">
            <a:spAutoFit/>
          </a:bodyPr>
          <a:lstStyle/>
          <a:p>
            <a:r>
              <a:rPr lang="it-IT" dirty="0" smtClean="0"/>
              <a:t>5m</a:t>
            </a:r>
            <a:endParaRPr lang="it-IT" dirty="0"/>
          </a:p>
        </p:txBody>
      </p:sp>
      <p:sp>
        <p:nvSpPr>
          <p:cNvPr id="22" name="CasellaDiTesto 21"/>
          <p:cNvSpPr txBox="1"/>
          <p:nvPr/>
        </p:nvSpPr>
        <p:spPr>
          <a:xfrm>
            <a:off x="357158" y="5072074"/>
            <a:ext cx="3143272" cy="1569660"/>
          </a:xfrm>
          <a:prstGeom prst="rect">
            <a:avLst/>
          </a:prstGeom>
          <a:noFill/>
        </p:spPr>
        <p:txBody>
          <a:bodyPr wrap="square" rtlCol="0">
            <a:spAutoFit/>
          </a:bodyPr>
          <a:lstStyle/>
          <a:p>
            <a:r>
              <a:rPr lang="it-IT" sz="1600" b="1" dirty="0" smtClean="0"/>
              <a:t>Fermare 3 tiri a </a:t>
            </a:r>
            <a:r>
              <a:rPr lang="it-IT" sz="1600" b="1" dirty="0" err="1" smtClean="0"/>
              <a:t>DX</a:t>
            </a:r>
            <a:r>
              <a:rPr lang="it-IT" sz="1600" b="1" dirty="0" smtClean="0"/>
              <a:t> e 3 tiri a SX, all’interni di due quadrati di 2m per lato distanti tra loro 6m. Il pallone deve essere calciato con potenza costante dall’istruttore da una distanza di 5m.</a:t>
            </a:r>
            <a:endParaRPr lang="it-IT" sz="1600" b="1" dirty="0"/>
          </a:p>
        </p:txBody>
      </p:sp>
      <p:sp>
        <p:nvSpPr>
          <p:cNvPr id="23"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8596" y="285728"/>
            <a:ext cx="8229600" cy="1143000"/>
          </a:xfrm>
        </p:spPr>
        <p:txBody>
          <a:bodyPr>
            <a:normAutofit/>
          </a:bodyPr>
          <a:lstStyle/>
          <a:p>
            <a:pPr algn="l"/>
            <a:r>
              <a:rPr lang="it-IT" sz="3200" dirty="0" smtClean="0">
                <a:latin typeface="AR DARLING" pitchFamily="2" charset="0"/>
              </a:rPr>
              <a:t>TRASMISSIONE</a:t>
            </a:r>
            <a:endParaRPr lang="it-IT" sz="3200" dirty="0">
              <a:latin typeface="AR DARLING" pitchFamily="2" charset="0"/>
            </a:endParaRPr>
          </a:p>
        </p:txBody>
      </p:sp>
      <p:sp>
        <p:nvSpPr>
          <p:cNvPr id="3" name="Interruzione 2"/>
          <p:cNvSpPr/>
          <p:nvPr/>
        </p:nvSpPr>
        <p:spPr>
          <a:xfrm>
            <a:off x="3286116" y="2714620"/>
            <a:ext cx="285752" cy="71438"/>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Interruzione 3"/>
          <p:cNvSpPr/>
          <p:nvPr/>
        </p:nvSpPr>
        <p:spPr>
          <a:xfrm>
            <a:off x="4929190" y="2714620"/>
            <a:ext cx="285752" cy="71438"/>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Interruzione 4"/>
          <p:cNvSpPr/>
          <p:nvPr/>
        </p:nvSpPr>
        <p:spPr>
          <a:xfrm>
            <a:off x="3286116" y="4071942"/>
            <a:ext cx="285752" cy="71438"/>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Interruzione 5"/>
          <p:cNvSpPr/>
          <p:nvPr/>
        </p:nvSpPr>
        <p:spPr>
          <a:xfrm>
            <a:off x="4929190" y="4071942"/>
            <a:ext cx="285752" cy="71438"/>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7" name="Connettore 1 6"/>
          <p:cNvCxnSpPr/>
          <p:nvPr/>
        </p:nvCxnSpPr>
        <p:spPr>
          <a:xfrm>
            <a:off x="2928926" y="6215082"/>
            <a:ext cx="2786082" cy="1854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Connettore 9"/>
          <p:cNvSpPr/>
          <p:nvPr/>
        </p:nvSpPr>
        <p:spPr>
          <a:xfrm>
            <a:off x="4214810" y="5929330"/>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1" name="Connettore 2 10"/>
          <p:cNvCxnSpPr/>
          <p:nvPr/>
        </p:nvCxnSpPr>
        <p:spPr>
          <a:xfrm rot="5400000" flipH="1" flipV="1">
            <a:off x="3428992" y="5000636"/>
            <a:ext cx="1714512"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ttore 2 12"/>
          <p:cNvCxnSpPr/>
          <p:nvPr/>
        </p:nvCxnSpPr>
        <p:spPr>
          <a:xfrm rot="10800000">
            <a:off x="3357554" y="2643182"/>
            <a:ext cx="1714512"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3857620" y="2357430"/>
            <a:ext cx="1143008" cy="369332"/>
          </a:xfrm>
          <a:prstGeom prst="rect">
            <a:avLst/>
          </a:prstGeom>
          <a:noFill/>
        </p:spPr>
        <p:txBody>
          <a:bodyPr wrap="square" rtlCol="0">
            <a:spAutoFit/>
          </a:bodyPr>
          <a:lstStyle/>
          <a:p>
            <a:r>
              <a:rPr lang="it-IT" dirty="0" smtClean="0"/>
              <a:t>  3m</a:t>
            </a:r>
            <a:endParaRPr lang="it-IT" dirty="0"/>
          </a:p>
        </p:txBody>
      </p:sp>
      <p:sp>
        <p:nvSpPr>
          <p:cNvPr id="16" name="CasellaDiTesto 15"/>
          <p:cNvSpPr txBox="1"/>
          <p:nvPr/>
        </p:nvSpPr>
        <p:spPr>
          <a:xfrm>
            <a:off x="4286248" y="4714884"/>
            <a:ext cx="1143008" cy="369332"/>
          </a:xfrm>
          <a:prstGeom prst="rect">
            <a:avLst/>
          </a:prstGeom>
          <a:noFill/>
        </p:spPr>
        <p:txBody>
          <a:bodyPr wrap="square" rtlCol="0">
            <a:spAutoFit/>
          </a:bodyPr>
          <a:lstStyle/>
          <a:p>
            <a:r>
              <a:rPr lang="it-IT" dirty="0" smtClean="0"/>
              <a:t>5m</a:t>
            </a:r>
            <a:endParaRPr lang="it-IT" dirty="0"/>
          </a:p>
        </p:txBody>
      </p:sp>
      <p:cxnSp>
        <p:nvCxnSpPr>
          <p:cNvPr id="17" name="Connettore 1 16"/>
          <p:cNvCxnSpPr/>
          <p:nvPr/>
        </p:nvCxnSpPr>
        <p:spPr>
          <a:xfrm rot="5400000" flipH="1" flipV="1">
            <a:off x="429390" y="3428206"/>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Connettore 1 17"/>
          <p:cNvCxnSpPr/>
          <p:nvPr/>
        </p:nvCxnSpPr>
        <p:spPr>
          <a:xfrm rot="5400000" flipH="1" flipV="1">
            <a:off x="214282" y="3429000"/>
            <a:ext cx="500066" cy="21431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Connettore 1 18"/>
          <p:cNvCxnSpPr/>
          <p:nvPr/>
        </p:nvCxnSpPr>
        <p:spPr>
          <a:xfrm rot="5400000" flipH="1" flipV="1">
            <a:off x="215076" y="3928272"/>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Connettore 1 21"/>
          <p:cNvCxnSpPr/>
          <p:nvPr/>
        </p:nvCxnSpPr>
        <p:spPr>
          <a:xfrm rot="16200000" flipV="1">
            <a:off x="7858148" y="3429000"/>
            <a:ext cx="428628" cy="28575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Connettore 1 22"/>
          <p:cNvCxnSpPr/>
          <p:nvPr/>
        </p:nvCxnSpPr>
        <p:spPr>
          <a:xfrm rot="5400000" flipH="1" flipV="1">
            <a:off x="8073256" y="3928272"/>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Connettore 1 23"/>
          <p:cNvCxnSpPr/>
          <p:nvPr/>
        </p:nvCxnSpPr>
        <p:spPr>
          <a:xfrm rot="5400000" flipH="1" flipV="1">
            <a:off x="7787504" y="3499644"/>
            <a:ext cx="28575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Connettore 2 26"/>
          <p:cNvCxnSpPr/>
          <p:nvPr/>
        </p:nvCxnSpPr>
        <p:spPr>
          <a:xfrm rot="10800000" flipV="1">
            <a:off x="571472" y="3429000"/>
            <a:ext cx="2786082" cy="357190"/>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9" name="CasellaDiTesto 28"/>
          <p:cNvSpPr txBox="1"/>
          <p:nvPr/>
        </p:nvSpPr>
        <p:spPr>
          <a:xfrm>
            <a:off x="1785918" y="3214686"/>
            <a:ext cx="1143008" cy="369332"/>
          </a:xfrm>
          <a:prstGeom prst="rect">
            <a:avLst/>
          </a:prstGeom>
          <a:noFill/>
        </p:spPr>
        <p:txBody>
          <a:bodyPr wrap="square" rtlCol="0">
            <a:spAutoFit/>
          </a:bodyPr>
          <a:lstStyle/>
          <a:p>
            <a:r>
              <a:rPr lang="it-IT" dirty="0" smtClean="0"/>
              <a:t>6m</a:t>
            </a:r>
            <a:endParaRPr lang="it-IT" dirty="0"/>
          </a:p>
        </p:txBody>
      </p:sp>
      <p:sp>
        <p:nvSpPr>
          <p:cNvPr id="34" name="CasellaDiTesto 33"/>
          <p:cNvSpPr txBox="1"/>
          <p:nvPr/>
        </p:nvSpPr>
        <p:spPr>
          <a:xfrm>
            <a:off x="4857752" y="571480"/>
            <a:ext cx="4000528" cy="1600438"/>
          </a:xfrm>
          <a:prstGeom prst="rect">
            <a:avLst/>
          </a:prstGeom>
          <a:noFill/>
        </p:spPr>
        <p:txBody>
          <a:bodyPr wrap="square" rtlCol="0">
            <a:spAutoFit/>
          </a:bodyPr>
          <a:lstStyle/>
          <a:p>
            <a:r>
              <a:rPr lang="it-IT" sz="1400" b="1" dirty="0" smtClean="0"/>
              <a:t>Il giocatore riceve la palla rasoterra calciata dall’istruttore dalla distanza di 5m. La deve fermare all’interno di un quadrato di 3m per lato per poi indirizzarla all’interno di una porta di 1,5m posta a DX/SX. Le due porte sono angolate di 30° per aumentare la difficoltà e la reattività. In 6 tiri si contano i goal che il giocatore riesce a fare. </a:t>
            </a:r>
            <a:endParaRPr lang="it-IT" sz="1400" b="1" dirty="0"/>
          </a:p>
        </p:txBody>
      </p:sp>
      <p:sp>
        <p:nvSpPr>
          <p:cNvPr id="35"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11156"/>
          </a:xfrm>
        </p:spPr>
        <p:txBody>
          <a:bodyPr>
            <a:normAutofit fontScale="90000"/>
          </a:bodyPr>
          <a:lstStyle/>
          <a:p>
            <a:pPr algn="l"/>
            <a:r>
              <a:rPr lang="it-IT" sz="2800" dirty="0" smtClean="0">
                <a:latin typeface="AR DARLING" pitchFamily="2" charset="0"/>
              </a:rPr>
              <a:t>AGILTA’ (SPEED DRIBBLING)</a:t>
            </a:r>
            <a:endParaRPr lang="it-IT" sz="2800" dirty="0">
              <a:latin typeface="AR DARLING" pitchFamily="2" charset="0"/>
            </a:endParaRPr>
          </a:p>
        </p:txBody>
      </p:sp>
      <p:sp>
        <p:nvSpPr>
          <p:cNvPr id="3"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cxnSp>
        <p:nvCxnSpPr>
          <p:cNvPr id="5" name="Connettore 1 4"/>
          <p:cNvCxnSpPr/>
          <p:nvPr/>
        </p:nvCxnSpPr>
        <p:spPr>
          <a:xfrm rot="5400000">
            <a:off x="179357" y="2320917"/>
            <a:ext cx="235745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Connettore 1 5"/>
          <p:cNvCxnSpPr/>
          <p:nvPr/>
        </p:nvCxnSpPr>
        <p:spPr>
          <a:xfrm rot="5400000">
            <a:off x="1178695" y="2321711"/>
            <a:ext cx="235745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Connettore 1 6"/>
          <p:cNvCxnSpPr/>
          <p:nvPr/>
        </p:nvCxnSpPr>
        <p:spPr>
          <a:xfrm rot="5400000">
            <a:off x="2071670" y="2357430"/>
            <a:ext cx="242889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Connettore 1 7"/>
          <p:cNvCxnSpPr/>
          <p:nvPr/>
        </p:nvCxnSpPr>
        <p:spPr>
          <a:xfrm rot="5400000">
            <a:off x="3429786" y="2356636"/>
            <a:ext cx="242889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nettore 1 8"/>
          <p:cNvCxnSpPr/>
          <p:nvPr/>
        </p:nvCxnSpPr>
        <p:spPr>
          <a:xfrm rot="5400000">
            <a:off x="4500562" y="2357430"/>
            <a:ext cx="242889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nettore 1 9"/>
          <p:cNvCxnSpPr/>
          <p:nvPr/>
        </p:nvCxnSpPr>
        <p:spPr>
          <a:xfrm rot="5400000">
            <a:off x="5072066" y="2357430"/>
            <a:ext cx="242889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Connettore 1 10"/>
          <p:cNvCxnSpPr/>
          <p:nvPr/>
        </p:nvCxnSpPr>
        <p:spPr>
          <a:xfrm rot="5400000">
            <a:off x="6894529" y="2320917"/>
            <a:ext cx="250033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riangolo isoscele 19"/>
          <p:cNvSpPr/>
          <p:nvPr/>
        </p:nvSpPr>
        <p:spPr>
          <a:xfrm>
            <a:off x="1285852" y="1785926"/>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Triangolo isoscele 20"/>
          <p:cNvSpPr/>
          <p:nvPr/>
        </p:nvSpPr>
        <p:spPr>
          <a:xfrm>
            <a:off x="1285852" y="2500306"/>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2" name="Triangolo isoscele 21"/>
          <p:cNvSpPr/>
          <p:nvPr/>
        </p:nvSpPr>
        <p:spPr>
          <a:xfrm>
            <a:off x="2285984" y="1500174"/>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3" name="Triangolo isoscele 22"/>
          <p:cNvSpPr/>
          <p:nvPr/>
        </p:nvSpPr>
        <p:spPr>
          <a:xfrm>
            <a:off x="2285984" y="2143116"/>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4" name="Triangolo isoscele 23"/>
          <p:cNvSpPr/>
          <p:nvPr/>
        </p:nvSpPr>
        <p:spPr>
          <a:xfrm>
            <a:off x="2285984" y="2786058"/>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Triangolo isoscele 24"/>
          <p:cNvSpPr/>
          <p:nvPr/>
        </p:nvSpPr>
        <p:spPr>
          <a:xfrm>
            <a:off x="2714612" y="1857364"/>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6" name="Triangolo isoscele 25"/>
          <p:cNvSpPr/>
          <p:nvPr/>
        </p:nvSpPr>
        <p:spPr>
          <a:xfrm>
            <a:off x="2714612" y="2500306"/>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7" name="Triangolo isoscele 26"/>
          <p:cNvSpPr/>
          <p:nvPr/>
        </p:nvSpPr>
        <p:spPr>
          <a:xfrm>
            <a:off x="3214678" y="2143116"/>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8" name="Triangolo isoscele 27"/>
          <p:cNvSpPr/>
          <p:nvPr/>
        </p:nvSpPr>
        <p:spPr>
          <a:xfrm>
            <a:off x="8072462" y="3143248"/>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9" name="Triangolo isoscele 28"/>
          <p:cNvSpPr/>
          <p:nvPr/>
        </p:nvSpPr>
        <p:spPr>
          <a:xfrm>
            <a:off x="8072462" y="2500306"/>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0" name="Triangolo isoscele 29"/>
          <p:cNvSpPr/>
          <p:nvPr/>
        </p:nvSpPr>
        <p:spPr>
          <a:xfrm>
            <a:off x="8072462" y="1785926"/>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1" name="Triangolo isoscele 30"/>
          <p:cNvSpPr/>
          <p:nvPr/>
        </p:nvSpPr>
        <p:spPr>
          <a:xfrm>
            <a:off x="8072462" y="1142984"/>
            <a:ext cx="214314" cy="200020"/>
          </a:xfrm>
          <a:prstGeom prst="triangle">
            <a:avLst>
              <a:gd name="adj" fmla="val 5000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2" name="Connettore 31"/>
          <p:cNvSpPr/>
          <p:nvPr/>
        </p:nvSpPr>
        <p:spPr>
          <a:xfrm>
            <a:off x="1142976" y="2143116"/>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3" name="Figura a mano libera 32"/>
          <p:cNvSpPr/>
          <p:nvPr/>
        </p:nvSpPr>
        <p:spPr>
          <a:xfrm>
            <a:off x="1399142" y="1338549"/>
            <a:ext cx="4362680" cy="1951822"/>
          </a:xfrm>
          <a:custGeom>
            <a:avLst/>
            <a:gdLst>
              <a:gd name="connsiteX0" fmla="*/ 0 w 4362680"/>
              <a:gd name="connsiteY0" fmla="*/ 897875 h 1951822"/>
              <a:gd name="connsiteX1" fmla="*/ 352540 w 4362680"/>
              <a:gd name="connsiteY1" fmla="*/ 952959 h 1951822"/>
              <a:gd name="connsiteX2" fmla="*/ 837282 w 4362680"/>
              <a:gd name="connsiteY2" fmla="*/ 1812275 h 1951822"/>
              <a:gd name="connsiteX3" fmla="*/ 1200839 w 4362680"/>
              <a:gd name="connsiteY3" fmla="*/ 1790241 h 1951822"/>
              <a:gd name="connsiteX4" fmla="*/ 1222872 w 4362680"/>
              <a:gd name="connsiteY4" fmla="*/ 1206347 h 1951822"/>
              <a:gd name="connsiteX5" fmla="*/ 1542362 w 4362680"/>
              <a:gd name="connsiteY5" fmla="*/ 1107196 h 1951822"/>
              <a:gd name="connsiteX6" fmla="*/ 2203374 w 4362680"/>
              <a:gd name="connsiteY6" fmla="*/ 1107196 h 1951822"/>
              <a:gd name="connsiteX7" fmla="*/ 2225407 w 4362680"/>
              <a:gd name="connsiteY7" fmla="*/ 710588 h 1951822"/>
              <a:gd name="connsiteX8" fmla="*/ 1222872 w 4362680"/>
              <a:gd name="connsiteY8" fmla="*/ 831774 h 1951822"/>
              <a:gd name="connsiteX9" fmla="*/ 1288974 w 4362680"/>
              <a:gd name="connsiteY9" fmla="*/ 336015 h 1951822"/>
              <a:gd name="connsiteX10" fmla="*/ 1178805 w 4362680"/>
              <a:gd name="connsiteY10" fmla="*/ 71610 h 1951822"/>
              <a:gd name="connsiteX11" fmla="*/ 826265 w 4362680"/>
              <a:gd name="connsiteY11" fmla="*/ 71610 h 1951822"/>
              <a:gd name="connsiteX12" fmla="*/ 793215 w 4362680"/>
              <a:gd name="connsiteY12" fmla="*/ 501268 h 1951822"/>
              <a:gd name="connsiteX13" fmla="*/ 2137272 w 4362680"/>
              <a:gd name="connsiteY13" fmla="*/ 1239398 h 1951822"/>
              <a:gd name="connsiteX14" fmla="*/ 3955056 w 4362680"/>
              <a:gd name="connsiteY14" fmla="*/ 1228381 h 1951822"/>
              <a:gd name="connsiteX15" fmla="*/ 3888954 w 4362680"/>
              <a:gd name="connsiteY15" fmla="*/ 589403 h 1951822"/>
              <a:gd name="connsiteX16" fmla="*/ 2996588 w 4362680"/>
              <a:gd name="connsiteY16" fmla="*/ 710588 h 1951822"/>
              <a:gd name="connsiteX17" fmla="*/ 3150824 w 4362680"/>
              <a:gd name="connsiteY17" fmla="*/ 1206347 h 1951822"/>
              <a:gd name="connsiteX18" fmla="*/ 3789803 w 4362680"/>
              <a:gd name="connsiteY18" fmla="*/ 1349567 h 1951822"/>
              <a:gd name="connsiteX19" fmla="*/ 4285562 w 4362680"/>
              <a:gd name="connsiteY19" fmla="*/ 997027 h 1951822"/>
              <a:gd name="connsiteX20" fmla="*/ 4252511 w 4362680"/>
              <a:gd name="connsiteY20" fmla="*/ 1030078 h 1951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362680" h="1951822">
                <a:moveTo>
                  <a:pt x="0" y="897875"/>
                </a:moveTo>
                <a:cubicBezTo>
                  <a:pt x="106496" y="849217"/>
                  <a:pt x="212993" y="800559"/>
                  <a:pt x="352540" y="952959"/>
                </a:cubicBezTo>
                <a:cubicBezTo>
                  <a:pt x="492087" y="1105359"/>
                  <a:pt x="695899" y="1672728"/>
                  <a:pt x="837282" y="1812275"/>
                </a:cubicBezTo>
                <a:cubicBezTo>
                  <a:pt x="978665" y="1951822"/>
                  <a:pt x="1136574" y="1891229"/>
                  <a:pt x="1200839" y="1790241"/>
                </a:cubicBezTo>
                <a:cubicBezTo>
                  <a:pt x="1265104" y="1689253"/>
                  <a:pt x="1165952" y="1320188"/>
                  <a:pt x="1222872" y="1206347"/>
                </a:cubicBezTo>
                <a:cubicBezTo>
                  <a:pt x="1279792" y="1092506"/>
                  <a:pt x="1378945" y="1123721"/>
                  <a:pt x="1542362" y="1107196"/>
                </a:cubicBezTo>
                <a:cubicBezTo>
                  <a:pt x="1705779" y="1090671"/>
                  <a:pt x="2089533" y="1173297"/>
                  <a:pt x="2203374" y="1107196"/>
                </a:cubicBezTo>
                <a:cubicBezTo>
                  <a:pt x="2317215" y="1041095"/>
                  <a:pt x="2388824" y="756492"/>
                  <a:pt x="2225407" y="710588"/>
                </a:cubicBezTo>
                <a:cubicBezTo>
                  <a:pt x="2061990" y="664684"/>
                  <a:pt x="1378944" y="894203"/>
                  <a:pt x="1222872" y="831774"/>
                </a:cubicBezTo>
                <a:cubicBezTo>
                  <a:pt x="1066800" y="769345"/>
                  <a:pt x="1296318" y="462709"/>
                  <a:pt x="1288974" y="336015"/>
                </a:cubicBezTo>
                <a:cubicBezTo>
                  <a:pt x="1281630" y="209321"/>
                  <a:pt x="1255923" y="115677"/>
                  <a:pt x="1178805" y="71610"/>
                </a:cubicBezTo>
                <a:cubicBezTo>
                  <a:pt x="1101687" y="27543"/>
                  <a:pt x="890530" y="0"/>
                  <a:pt x="826265" y="71610"/>
                </a:cubicBezTo>
                <a:cubicBezTo>
                  <a:pt x="762000" y="143220"/>
                  <a:pt x="574714" y="306637"/>
                  <a:pt x="793215" y="501268"/>
                </a:cubicBezTo>
                <a:cubicBezTo>
                  <a:pt x="1011716" y="695899"/>
                  <a:pt x="1610299" y="1118213"/>
                  <a:pt x="2137272" y="1239398"/>
                </a:cubicBezTo>
                <a:cubicBezTo>
                  <a:pt x="2664245" y="1360583"/>
                  <a:pt x="3663109" y="1336714"/>
                  <a:pt x="3955056" y="1228381"/>
                </a:cubicBezTo>
                <a:cubicBezTo>
                  <a:pt x="4247003" y="1120049"/>
                  <a:pt x="4048699" y="675702"/>
                  <a:pt x="3888954" y="589403"/>
                </a:cubicBezTo>
                <a:cubicBezTo>
                  <a:pt x="3729209" y="503104"/>
                  <a:pt x="3119610" y="607764"/>
                  <a:pt x="2996588" y="710588"/>
                </a:cubicBezTo>
                <a:cubicBezTo>
                  <a:pt x="2873566" y="813412"/>
                  <a:pt x="3018622" y="1099851"/>
                  <a:pt x="3150824" y="1206347"/>
                </a:cubicBezTo>
                <a:cubicBezTo>
                  <a:pt x="3283027" y="1312844"/>
                  <a:pt x="3600680" y="1384454"/>
                  <a:pt x="3789803" y="1349567"/>
                </a:cubicBezTo>
                <a:cubicBezTo>
                  <a:pt x="3978926" y="1314680"/>
                  <a:pt x="4208444" y="1050275"/>
                  <a:pt x="4285562" y="997027"/>
                </a:cubicBezTo>
                <a:cubicBezTo>
                  <a:pt x="4362680" y="943779"/>
                  <a:pt x="4307595" y="986928"/>
                  <a:pt x="4252511" y="1030078"/>
                </a:cubicBezTo>
              </a:path>
            </a:pathLst>
          </a:cu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34" name="Cubo 33"/>
          <p:cNvSpPr/>
          <p:nvPr/>
        </p:nvSpPr>
        <p:spPr>
          <a:xfrm>
            <a:off x="5786446" y="2071678"/>
            <a:ext cx="357190" cy="358896"/>
          </a:xfrm>
          <a:prstGeom prst="cube">
            <a:avLst/>
          </a:prstGeom>
          <a:gradFill>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Cubo 34"/>
          <p:cNvSpPr/>
          <p:nvPr/>
        </p:nvSpPr>
        <p:spPr>
          <a:xfrm>
            <a:off x="4714876" y="2071678"/>
            <a:ext cx="357190" cy="358896"/>
          </a:xfrm>
          <a:prstGeom prst="cube">
            <a:avLst/>
          </a:prstGeom>
          <a:gradFill>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6" name="Arco 55"/>
          <p:cNvSpPr/>
          <p:nvPr/>
        </p:nvSpPr>
        <p:spPr>
          <a:xfrm rot="9965202">
            <a:off x="5740091" y="1811010"/>
            <a:ext cx="914400" cy="914400"/>
          </a:xfrm>
          <a:prstGeom prst="arc">
            <a:avLst>
              <a:gd name="adj1" fmla="val 16100708"/>
              <a:gd name="adj2" fmla="val 21549322"/>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57" name="Arco 56"/>
          <p:cNvSpPr/>
          <p:nvPr/>
        </p:nvSpPr>
        <p:spPr>
          <a:xfrm rot="17547115">
            <a:off x="5712085" y="1925877"/>
            <a:ext cx="914400" cy="914400"/>
          </a:xfrm>
          <a:prstGeom prst="arc">
            <a:avLst>
              <a:gd name="adj1" fmla="val 16100708"/>
              <a:gd name="adj2" fmla="val 21549322"/>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58" name="Connettore 57"/>
          <p:cNvSpPr/>
          <p:nvPr/>
        </p:nvSpPr>
        <p:spPr>
          <a:xfrm>
            <a:off x="6500826" y="2357430"/>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60" name="Connettore 2 59"/>
          <p:cNvCxnSpPr>
            <a:endCxn id="58" idx="3"/>
          </p:cNvCxnSpPr>
          <p:nvPr/>
        </p:nvCxnSpPr>
        <p:spPr>
          <a:xfrm rot="5400000" flipH="1" flipV="1">
            <a:off x="6357950" y="2540358"/>
            <a:ext cx="174262" cy="174262"/>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2" name="Connettore 2 61"/>
          <p:cNvCxnSpPr/>
          <p:nvPr/>
        </p:nvCxnSpPr>
        <p:spPr>
          <a:xfrm>
            <a:off x="6286512" y="1928802"/>
            <a:ext cx="357190" cy="28575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Connettore 2 65"/>
          <p:cNvCxnSpPr/>
          <p:nvPr/>
        </p:nvCxnSpPr>
        <p:spPr>
          <a:xfrm>
            <a:off x="6858016" y="2428868"/>
            <a:ext cx="1285884" cy="5000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9" name="CasellaDiTesto 68"/>
          <p:cNvSpPr txBox="1"/>
          <p:nvPr/>
        </p:nvSpPr>
        <p:spPr>
          <a:xfrm>
            <a:off x="2714612" y="3786190"/>
            <a:ext cx="184731" cy="369332"/>
          </a:xfrm>
          <a:prstGeom prst="rect">
            <a:avLst/>
          </a:prstGeom>
          <a:noFill/>
        </p:spPr>
        <p:txBody>
          <a:bodyPr wrap="none" rtlCol="0">
            <a:spAutoFit/>
          </a:bodyPr>
          <a:lstStyle/>
          <a:p>
            <a:endParaRPr lang="it-IT" dirty="0"/>
          </a:p>
        </p:txBody>
      </p:sp>
      <p:sp>
        <p:nvSpPr>
          <p:cNvPr id="70" name="CasellaDiTesto 69"/>
          <p:cNvSpPr txBox="1"/>
          <p:nvPr/>
        </p:nvSpPr>
        <p:spPr>
          <a:xfrm>
            <a:off x="1643042" y="3500438"/>
            <a:ext cx="486030" cy="369332"/>
          </a:xfrm>
          <a:prstGeom prst="rect">
            <a:avLst/>
          </a:prstGeom>
          <a:noFill/>
        </p:spPr>
        <p:txBody>
          <a:bodyPr wrap="none" rtlCol="0">
            <a:spAutoFit/>
          </a:bodyPr>
          <a:lstStyle/>
          <a:p>
            <a:r>
              <a:rPr lang="it-IT" dirty="0" smtClean="0"/>
              <a:t>5m</a:t>
            </a:r>
            <a:endParaRPr lang="it-IT" dirty="0"/>
          </a:p>
        </p:txBody>
      </p:sp>
      <p:sp>
        <p:nvSpPr>
          <p:cNvPr id="71" name="CasellaDiTesto 70"/>
          <p:cNvSpPr txBox="1"/>
          <p:nvPr/>
        </p:nvSpPr>
        <p:spPr>
          <a:xfrm>
            <a:off x="7215206" y="3500438"/>
            <a:ext cx="603050" cy="369332"/>
          </a:xfrm>
          <a:prstGeom prst="rect">
            <a:avLst/>
          </a:prstGeom>
          <a:noFill/>
        </p:spPr>
        <p:txBody>
          <a:bodyPr wrap="none" rtlCol="0">
            <a:spAutoFit/>
          </a:bodyPr>
          <a:lstStyle/>
          <a:p>
            <a:r>
              <a:rPr lang="it-IT" dirty="0" smtClean="0"/>
              <a:t>15m</a:t>
            </a:r>
            <a:endParaRPr lang="it-IT" dirty="0"/>
          </a:p>
        </p:txBody>
      </p:sp>
      <p:sp>
        <p:nvSpPr>
          <p:cNvPr id="72" name="CasellaDiTesto 71"/>
          <p:cNvSpPr txBox="1"/>
          <p:nvPr/>
        </p:nvSpPr>
        <p:spPr>
          <a:xfrm>
            <a:off x="5786446" y="3500438"/>
            <a:ext cx="486030" cy="369332"/>
          </a:xfrm>
          <a:prstGeom prst="rect">
            <a:avLst/>
          </a:prstGeom>
          <a:noFill/>
        </p:spPr>
        <p:txBody>
          <a:bodyPr wrap="none" rtlCol="0">
            <a:spAutoFit/>
          </a:bodyPr>
          <a:lstStyle/>
          <a:p>
            <a:r>
              <a:rPr lang="it-IT" dirty="0" smtClean="0"/>
              <a:t>2m</a:t>
            </a:r>
            <a:endParaRPr lang="it-IT" dirty="0"/>
          </a:p>
        </p:txBody>
      </p:sp>
      <p:sp>
        <p:nvSpPr>
          <p:cNvPr id="73" name="CasellaDiTesto 72"/>
          <p:cNvSpPr txBox="1"/>
          <p:nvPr/>
        </p:nvSpPr>
        <p:spPr>
          <a:xfrm>
            <a:off x="5000628" y="3500438"/>
            <a:ext cx="486030" cy="369332"/>
          </a:xfrm>
          <a:prstGeom prst="rect">
            <a:avLst/>
          </a:prstGeom>
          <a:noFill/>
        </p:spPr>
        <p:txBody>
          <a:bodyPr wrap="none" rtlCol="0">
            <a:spAutoFit/>
          </a:bodyPr>
          <a:lstStyle/>
          <a:p>
            <a:r>
              <a:rPr lang="it-IT" dirty="0" smtClean="0"/>
              <a:t>8m</a:t>
            </a:r>
            <a:endParaRPr lang="it-IT" dirty="0"/>
          </a:p>
        </p:txBody>
      </p:sp>
      <p:sp>
        <p:nvSpPr>
          <p:cNvPr id="74" name="CasellaDiTesto 73"/>
          <p:cNvSpPr txBox="1"/>
          <p:nvPr/>
        </p:nvSpPr>
        <p:spPr>
          <a:xfrm>
            <a:off x="3786182" y="3500438"/>
            <a:ext cx="486030" cy="369332"/>
          </a:xfrm>
          <a:prstGeom prst="rect">
            <a:avLst/>
          </a:prstGeom>
          <a:noFill/>
        </p:spPr>
        <p:txBody>
          <a:bodyPr wrap="none" rtlCol="0">
            <a:spAutoFit/>
          </a:bodyPr>
          <a:lstStyle/>
          <a:p>
            <a:r>
              <a:rPr lang="it-IT" dirty="0" smtClean="0"/>
              <a:t>8m</a:t>
            </a:r>
            <a:endParaRPr lang="it-IT" dirty="0"/>
          </a:p>
        </p:txBody>
      </p:sp>
      <p:sp>
        <p:nvSpPr>
          <p:cNvPr id="75" name="CasellaDiTesto 74"/>
          <p:cNvSpPr txBox="1"/>
          <p:nvPr/>
        </p:nvSpPr>
        <p:spPr>
          <a:xfrm>
            <a:off x="2571736" y="3500438"/>
            <a:ext cx="486030" cy="369332"/>
          </a:xfrm>
          <a:prstGeom prst="rect">
            <a:avLst/>
          </a:prstGeom>
          <a:noFill/>
        </p:spPr>
        <p:txBody>
          <a:bodyPr wrap="none" rtlCol="0">
            <a:spAutoFit/>
          </a:bodyPr>
          <a:lstStyle/>
          <a:p>
            <a:r>
              <a:rPr lang="it-IT" dirty="0" smtClean="0"/>
              <a:t>5m</a:t>
            </a:r>
            <a:endParaRPr lang="it-IT" dirty="0"/>
          </a:p>
        </p:txBody>
      </p:sp>
      <p:sp>
        <p:nvSpPr>
          <p:cNvPr id="76" name="CasellaDiTesto 75"/>
          <p:cNvSpPr txBox="1"/>
          <p:nvPr/>
        </p:nvSpPr>
        <p:spPr>
          <a:xfrm>
            <a:off x="357158" y="4214818"/>
            <a:ext cx="5643602" cy="923330"/>
          </a:xfrm>
          <a:prstGeom prst="rect">
            <a:avLst/>
          </a:prstGeom>
          <a:noFill/>
        </p:spPr>
        <p:txBody>
          <a:bodyPr wrap="square" rtlCol="0">
            <a:spAutoFit/>
          </a:bodyPr>
          <a:lstStyle/>
          <a:p>
            <a:r>
              <a:rPr lang="it-IT" dirty="0" smtClean="0"/>
              <a:t>Si effettueranno 2 prove e la migliore delle due prove sarà registrata. Per i cubi al centro possono essere utilizzati anche due semplici scatoloni di almeno 100cm per lato. </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82594"/>
          </a:xfrm>
        </p:spPr>
        <p:txBody>
          <a:bodyPr>
            <a:normAutofit/>
          </a:bodyPr>
          <a:lstStyle/>
          <a:p>
            <a:pPr algn="l"/>
            <a:r>
              <a:rPr lang="it-IT" sz="2800" dirty="0" smtClean="0">
                <a:latin typeface="AR DARLING" pitchFamily="2" charset="0"/>
              </a:rPr>
              <a:t>AGILITA’ (TEST T CON TIRO)</a:t>
            </a:r>
            <a:endParaRPr lang="it-IT" sz="2800" dirty="0">
              <a:latin typeface="AR DARLING" pitchFamily="2" charset="0"/>
            </a:endParaRPr>
          </a:p>
        </p:txBody>
      </p:sp>
      <p:cxnSp>
        <p:nvCxnSpPr>
          <p:cNvPr id="5" name="Connettore 1 4"/>
          <p:cNvCxnSpPr/>
          <p:nvPr/>
        </p:nvCxnSpPr>
        <p:spPr>
          <a:xfrm rot="5400000">
            <a:off x="3179753" y="1463661"/>
            <a:ext cx="642942"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Connettore 1 5"/>
          <p:cNvCxnSpPr/>
          <p:nvPr/>
        </p:nvCxnSpPr>
        <p:spPr>
          <a:xfrm rot="5400000">
            <a:off x="4321967" y="1464455"/>
            <a:ext cx="642942"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Connettore 1 6"/>
          <p:cNvCxnSpPr/>
          <p:nvPr/>
        </p:nvCxnSpPr>
        <p:spPr>
          <a:xfrm>
            <a:off x="3500430" y="1142984"/>
            <a:ext cx="1143008"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CasellaDiTesto 10"/>
          <p:cNvSpPr txBox="1"/>
          <p:nvPr/>
        </p:nvSpPr>
        <p:spPr>
          <a:xfrm>
            <a:off x="3857620" y="928670"/>
            <a:ext cx="324128" cy="215444"/>
          </a:xfrm>
          <a:prstGeom prst="rect">
            <a:avLst/>
          </a:prstGeom>
          <a:noFill/>
        </p:spPr>
        <p:txBody>
          <a:bodyPr wrap="none" rtlCol="0">
            <a:spAutoFit/>
          </a:bodyPr>
          <a:lstStyle/>
          <a:p>
            <a:r>
              <a:rPr lang="it-IT" sz="800" b="1" dirty="0" smtClean="0"/>
              <a:t>3M</a:t>
            </a:r>
            <a:endParaRPr lang="it-IT" sz="800" b="1" dirty="0"/>
          </a:p>
        </p:txBody>
      </p:sp>
      <p:sp>
        <p:nvSpPr>
          <p:cNvPr id="12" name="CasellaDiTesto 11"/>
          <p:cNvSpPr txBox="1"/>
          <p:nvPr/>
        </p:nvSpPr>
        <p:spPr>
          <a:xfrm>
            <a:off x="4714876" y="1357298"/>
            <a:ext cx="325730" cy="215444"/>
          </a:xfrm>
          <a:prstGeom prst="rect">
            <a:avLst/>
          </a:prstGeom>
          <a:noFill/>
        </p:spPr>
        <p:txBody>
          <a:bodyPr wrap="none" rtlCol="0">
            <a:spAutoFit/>
          </a:bodyPr>
          <a:lstStyle/>
          <a:p>
            <a:r>
              <a:rPr lang="it-IT" sz="800" b="1" dirty="0" smtClean="0"/>
              <a:t>2M</a:t>
            </a:r>
            <a:endParaRPr lang="it-IT" sz="800" b="1" dirty="0"/>
          </a:p>
        </p:txBody>
      </p:sp>
      <p:sp>
        <p:nvSpPr>
          <p:cNvPr id="13" name="Connettore 12"/>
          <p:cNvSpPr/>
          <p:nvPr/>
        </p:nvSpPr>
        <p:spPr>
          <a:xfrm>
            <a:off x="6286512" y="4357694"/>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Connettore 13"/>
          <p:cNvSpPr/>
          <p:nvPr/>
        </p:nvSpPr>
        <p:spPr>
          <a:xfrm>
            <a:off x="1785918" y="4357694"/>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Connettore 14"/>
          <p:cNvSpPr/>
          <p:nvPr/>
        </p:nvSpPr>
        <p:spPr>
          <a:xfrm>
            <a:off x="4500562" y="4357694"/>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Connettore 15"/>
          <p:cNvSpPr/>
          <p:nvPr/>
        </p:nvSpPr>
        <p:spPr>
          <a:xfrm>
            <a:off x="3500430" y="4357694"/>
            <a:ext cx="214314" cy="214314"/>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8" name="Connettore 2 17"/>
          <p:cNvCxnSpPr/>
          <p:nvPr/>
        </p:nvCxnSpPr>
        <p:spPr>
          <a:xfrm>
            <a:off x="2000232" y="4429132"/>
            <a:ext cx="1500198"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Connettore 2 19"/>
          <p:cNvCxnSpPr/>
          <p:nvPr/>
        </p:nvCxnSpPr>
        <p:spPr>
          <a:xfrm>
            <a:off x="4786314" y="4429132"/>
            <a:ext cx="1500198"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3643306" y="4429132"/>
            <a:ext cx="892975" cy="1588"/>
          </a:xfrm>
          <a:prstGeom prst="straightConnector1">
            <a:avLst/>
          </a:prstGeom>
          <a:ln w="190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1" name="CasellaDiTesto 30"/>
          <p:cNvSpPr txBox="1"/>
          <p:nvPr/>
        </p:nvSpPr>
        <p:spPr>
          <a:xfrm>
            <a:off x="4143372" y="3000372"/>
            <a:ext cx="377026" cy="215444"/>
          </a:xfrm>
          <a:prstGeom prst="rect">
            <a:avLst/>
          </a:prstGeom>
          <a:noFill/>
        </p:spPr>
        <p:txBody>
          <a:bodyPr wrap="none" rtlCol="0">
            <a:spAutoFit/>
          </a:bodyPr>
          <a:lstStyle/>
          <a:p>
            <a:r>
              <a:rPr lang="it-IT" sz="800" b="1" dirty="0" smtClean="0"/>
              <a:t>10M</a:t>
            </a:r>
            <a:endParaRPr lang="it-IT" sz="800" b="1" dirty="0"/>
          </a:p>
        </p:txBody>
      </p:sp>
      <p:sp>
        <p:nvSpPr>
          <p:cNvPr id="32" name="CasellaDiTesto 31"/>
          <p:cNvSpPr txBox="1"/>
          <p:nvPr/>
        </p:nvSpPr>
        <p:spPr>
          <a:xfrm>
            <a:off x="2285984" y="2928934"/>
            <a:ext cx="377026" cy="215444"/>
          </a:xfrm>
          <a:prstGeom prst="rect">
            <a:avLst/>
          </a:prstGeom>
          <a:noFill/>
        </p:spPr>
        <p:txBody>
          <a:bodyPr wrap="none" rtlCol="0">
            <a:spAutoFit/>
          </a:bodyPr>
          <a:lstStyle/>
          <a:p>
            <a:r>
              <a:rPr lang="it-IT" sz="800" b="1" dirty="0" smtClean="0"/>
              <a:t>11M</a:t>
            </a:r>
            <a:endParaRPr lang="it-IT" sz="800" b="1" dirty="0"/>
          </a:p>
        </p:txBody>
      </p:sp>
      <p:sp>
        <p:nvSpPr>
          <p:cNvPr id="33" name="CasellaDiTesto 32"/>
          <p:cNvSpPr txBox="1"/>
          <p:nvPr/>
        </p:nvSpPr>
        <p:spPr>
          <a:xfrm>
            <a:off x="5572132" y="2928934"/>
            <a:ext cx="377026" cy="215444"/>
          </a:xfrm>
          <a:prstGeom prst="rect">
            <a:avLst/>
          </a:prstGeom>
          <a:noFill/>
        </p:spPr>
        <p:txBody>
          <a:bodyPr wrap="none" rtlCol="0">
            <a:spAutoFit/>
          </a:bodyPr>
          <a:lstStyle/>
          <a:p>
            <a:r>
              <a:rPr lang="it-IT" sz="800" b="1" dirty="0" smtClean="0"/>
              <a:t>11M</a:t>
            </a:r>
            <a:endParaRPr lang="it-IT" sz="800" b="1" dirty="0"/>
          </a:p>
        </p:txBody>
      </p:sp>
      <p:sp>
        <p:nvSpPr>
          <p:cNvPr id="34" name="CasellaDiTesto 33"/>
          <p:cNvSpPr txBox="1"/>
          <p:nvPr/>
        </p:nvSpPr>
        <p:spPr>
          <a:xfrm>
            <a:off x="5429256" y="4143380"/>
            <a:ext cx="348172" cy="215444"/>
          </a:xfrm>
          <a:prstGeom prst="rect">
            <a:avLst/>
          </a:prstGeom>
          <a:noFill/>
        </p:spPr>
        <p:txBody>
          <a:bodyPr wrap="none" rtlCol="0">
            <a:spAutoFit/>
          </a:bodyPr>
          <a:lstStyle/>
          <a:p>
            <a:r>
              <a:rPr lang="it-IT" sz="800" b="1" dirty="0" smtClean="0"/>
              <a:t>4 M</a:t>
            </a:r>
            <a:endParaRPr lang="it-IT" sz="800" b="1" dirty="0"/>
          </a:p>
        </p:txBody>
      </p:sp>
      <p:sp>
        <p:nvSpPr>
          <p:cNvPr id="35" name="CasellaDiTesto 34"/>
          <p:cNvSpPr txBox="1"/>
          <p:nvPr/>
        </p:nvSpPr>
        <p:spPr>
          <a:xfrm>
            <a:off x="2571736" y="4143380"/>
            <a:ext cx="348172" cy="215444"/>
          </a:xfrm>
          <a:prstGeom prst="rect">
            <a:avLst/>
          </a:prstGeom>
          <a:noFill/>
        </p:spPr>
        <p:txBody>
          <a:bodyPr wrap="none" rtlCol="0">
            <a:spAutoFit/>
          </a:bodyPr>
          <a:lstStyle/>
          <a:p>
            <a:r>
              <a:rPr lang="it-IT" sz="800" b="1" dirty="0" smtClean="0"/>
              <a:t>4 M</a:t>
            </a:r>
            <a:endParaRPr lang="it-IT" sz="800" b="1" dirty="0"/>
          </a:p>
        </p:txBody>
      </p:sp>
      <p:sp>
        <p:nvSpPr>
          <p:cNvPr id="36" name="CasellaDiTesto 35"/>
          <p:cNvSpPr txBox="1"/>
          <p:nvPr/>
        </p:nvSpPr>
        <p:spPr>
          <a:xfrm>
            <a:off x="3929058" y="4143380"/>
            <a:ext cx="478016" cy="215444"/>
          </a:xfrm>
          <a:prstGeom prst="rect">
            <a:avLst/>
          </a:prstGeom>
          <a:noFill/>
        </p:spPr>
        <p:txBody>
          <a:bodyPr wrap="none" rtlCol="0">
            <a:spAutoFit/>
          </a:bodyPr>
          <a:lstStyle/>
          <a:p>
            <a:r>
              <a:rPr lang="it-IT" sz="800" b="1" dirty="0" smtClean="0"/>
              <a:t>1,50 M</a:t>
            </a:r>
            <a:endParaRPr lang="it-IT" sz="800" b="1" dirty="0"/>
          </a:p>
        </p:txBody>
      </p:sp>
      <p:cxnSp>
        <p:nvCxnSpPr>
          <p:cNvPr id="38" name="Connettore 2 37"/>
          <p:cNvCxnSpPr>
            <a:stCxn id="14" idx="0"/>
          </p:cNvCxnSpPr>
          <p:nvPr/>
        </p:nvCxnSpPr>
        <p:spPr>
          <a:xfrm rot="5400000" flipH="1" flipV="1">
            <a:off x="1410869" y="2268132"/>
            <a:ext cx="2571768" cy="160735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onnettore 2 40"/>
          <p:cNvCxnSpPr>
            <a:stCxn id="36" idx="0"/>
          </p:cNvCxnSpPr>
          <p:nvPr/>
        </p:nvCxnSpPr>
        <p:spPr>
          <a:xfrm rot="16200000" flipV="1">
            <a:off x="2976993" y="2952307"/>
            <a:ext cx="2357454" cy="2469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Connettore 2 41"/>
          <p:cNvCxnSpPr/>
          <p:nvPr/>
        </p:nvCxnSpPr>
        <p:spPr>
          <a:xfrm rot="16200000" flipV="1">
            <a:off x="4250530" y="2178836"/>
            <a:ext cx="2571768" cy="178594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Connettore 1 53"/>
          <p:cNvCxnSpPr/>
          <p:nvPr/>
        </p:nvCxnSpPr>
        <p:spPr>
          <a:xfrm>
            <a:off x="2928926" y="6357958"/>
            <a:ext cx="242889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CasellaDiTesto 55"/>
          <p:cNvSpPr txBox="1"/>
          <p:nvPr/>
        </p:nvSpPr>
        <p:spPr>
          <a:xfrm>
            <a:off x="3714744" y="6357958"/>
            <a:ext cx="852990" cy="276999"/>
          </a:xfrm>
          <a:prstGeom prst="rect">
            <a:avLst/>
          </a:prstGeom>
          <a:noFill/>
        </p:spPr>
        <p:txBody>
          <a:bodyPr wrap="none" rtlCol="0">
            <a:spAutoFit/>
          </a:bodyPr>
          <a:lstStyle/>
          <a:p>
            <a:r>
              <a:rPr lang="it-IT" sz="1200" b="1" dirty="0" smtClean="0"/>
              <a:t>PARTENZA</a:t>
            </a:r>
            <a:endParaRPr lang="it-IT" sz="1200" b="1" dirty="0"/>
          </a:p>
        </p:txBody>
      </p:sp>
      <p:cxnSp>
        <p:nvCxnSpPr>
          <p:cNvPr id="57" name="Connettore 2 56"/>
          <p:cNvCxnSpPr/>
          <p:nvPr/>
        </p:nvCxnSpPr>
        <p:spPr>
          <a:xfrm rot="16200000" flipV="1">
            <a:off x="3227024" y="5416918"/>
            <a:ext cx="1857388" cy="2469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9" name="CasellaDiTesto 58"/>
          <p:cNvSpPr txBox="1"/>
          <p:nvPr/>
        </p:nvSpPr>
        <p:spPr>
          <a:xfrm>
            <a:off x="4143372" y="5286388"/>
            <a:ext cx="369012" cy="230832"/>
          </a:xfrm>
          <a:prstGeom prst="rect">
            <a:avLst/>
          </a:prstGeom>
          <a:noFill/>
        </p:spPr>
        <p:txBody>
          <a:bodyPr wrap="none" rtlCol="0">
            <a:spAutoFit/>
          </a:bodyPr>
          <a:lstStyle/>
          <a:p>
            <a:r>
              <a:rPr lang="it-IT" sz="900" b="1" dirty="0" smtClean="0"/>
              <a:t>9 M</a:t>
            </a:r>
            <a:endParaRPr lang="it-IT" sz="900" b="1" dirty="0"/>
          </a:p>
        </p:txBody>
      </p:sp>
      <p:sp>
        <p:nvSpPr>
          <p:cNvPr id="63" name="CasellaDiTesto 62"/>
          <p:cNvSpPr txBox="1"/>
          <p:nvPr/>
        </p:nvSpPr>
        <p:spPr>
          <a:xfrm>
            <a:off x="6072198" y="4572008"/>
            <a:ext cx="693203" cy="461665"/>
          </a:xfrm>
          <a:prstGeom prst="rect">
            <a:avLst/>
          </a:prstGeom>
          <a:noFill/>
        </p:spPr>
        <p:txBody>
          <a:bodyPr wrap="none" rtlCol="0">
            <a:spAutoFit/>
          </a:bodyPr>
          <a:lstStyle/>
          <a:p>
            <a:pPr algn="ctr"/>
            <a:r>
              <a:rPr lang="it-IT" sz="1200" b="1" dirty="0" smtClean="0"/>
              <a:t>3</a:t>
            </a:r>
          </a:p>
          <a:p>
            <a:pPr algn="ctr"/>
            <a:r>
              <a:rPr lang="it-IT" sz="1200" b="1" dirty="0" smtClean="0"/>
              <a:t>DESTRO</a:t>
            </a:r>
            <a:endParaRPr lang="it-IT" sz="1200" b="1" dirty="0"/>
          </a:p>
        </p:txBody>
      </p:sp>
      <p:sp>
        <p:nvSpPr>
          <p:cNvPr id="64" name="CasellaDiTesto 63"/>
          <p:cNvSpPr txBox="1"/>
          <p:nvPr/>
        </p:nvSpPr>
        <p:spPr>
          <a:xfrm>
            <a:off x="4286248" y="4572008"/>
            <a:ext cx="693203" cy="461665"/>
          </a:xfrm>
          <a:prstGeom prst="rect">
            <a:avLst/>
          </a:prstGeom>
          <a:noFill/>
        </p:spPr>
        <p:txBody>
          <a:bodyPr wrap="none" rtlCol="0">
            <a:spAutoFit/>
          </a:bodyPr>
          <a:lstStyle/>
          <a:p>
            <a:pPr algn="ctr"/>
            <a:r>
              <a:rPr lang="it-IT" sz="1200" b="1" dirty="0" smtClean="0"/>
              <a:t>1</a:t>
            </a:r>
          </a:p>
          <a:p>
            <a:pPr algn="ctr"/>
            <a:r>
              <a:rPr lang="it-IT" sz="1200" b="1" dirty="0" smtClean="0"/>
              <a:t>DESTRO</a:t>
            </a:r>
            <a:endParaRPr lang="it-IT" sz="1200" b="1" dirty="0"/>
          </a:p>
        </p:txBody>
      </p:sp>
      <p:sp>
        <p:nvSpPr>
          <p:cNvPr id="65" name="CasellaDiTesto 64"/>
          <p:cNvSpPr txBox="1"/>
          <p:nvPr/>
        </p:nvSpPr>
        <p:spPr>
          <a:xfrm>
            <a:off x="1500166" y="4572008"/>
            <a:ext cx="778034" cy="461665"/>
          </a:xfrm>
          <a:prstGeom prst="rect">
            <a:avLst/>
          </a:prstGeom>
          <a:noFill/>
        </p:spPr>
        <p:txBody>
          <a:bodyPr wrap="none" rtlCol="0">
            <a:spAutoFit/>
          </a:bodyPr>
          <a:lstStyle/>
          <a:p>
            <a:pPr algn="ctr"/>
            <a:r>
              <a:rPr lang="it-IT" sz="1200" b="1" dirty="0" smtClean="0"/>
              <a:t>2</a:t>
            </a:r>
          </a:p>
          <a:p>
            <a:pPr algn="ctr"/>
            <a:r>
              <a:rPr lang="it-IT" sz="1200" b="1" dirty="0" smtClean="0"/>
              <a:t>SINISTRO</a:t>
            </a:r>
          </a:p>
        </p:txBody>
      </p:sp>
      <p:sp>
        <p:nvSpPr>
          <p:cNvPr id="66" name="CasellaDiTesto 65"/>
          <p:cNvSpPr txBox="1"/>
          <p:nvPr/>
        </p:nvSpPr>
        <p:spPr>
          <a:xfrm>
            <a:off x="3214678" y="4572008"/>
            <a:ext cx="778034" cy="461665"/>
          </a:xfrm>
          <a:prstGeom prst="rect">
            <a:avLst/>
          </a:prstGeom>
          <a:noFill/>
        </p:spPr>
        <p:txBody>
          <a:bodyPr wrap="none" rtlCol="0">
            <a:spAutoFit/>
          </a:bodyPr>
          <a:lstStyle/>
          <a:p>
            <a:pPr algn="ctr"/>
            <a:r>
              <a:rPr lang="it-IT" sz="1200" b="1" dirty="0" smtClean="0"/>
              <a:t>4</a:t>
            </a:r>
          </a:p>
          <a:p>
            <a:pPr algn="ctr"/>
            <a:r>
              <a:rPr lang="it-IT" sz="1200" b="1" dirty="0" smtClean="0"/>
              <a:t>SINISTRO</a:t>
            </a:r>
          </a:p>
        </p:txBody>
      </p:sp>
      <p:sp>
        <p:nvSpPr>
          <p:cNvPr id="67" name="CasellaDiTesto 66"/>
          <p:cNvSpPr txBox="1"/>
          <p:nvPr/>
        </p:nvSpPr>
        <p:spPr>
          <a:xfrm>
            <a:off x="5429256" y="1142984"/>
            <a:ext cx="3429024" cy="938719"/>
          </a:xfrm>
          <a:prstGeom prst="rect">
            <a:avLst/>
          </a:prstGeom>
          <a:noFill/>
        </p:spPr>
        <p:txBody>
          <a:bodyPr wrap="square" rtlCol="0">
            <a:spAutoFit/>
          </a:bodyPr>
          <a:lstStyle/>
          <a:p>
            <a:r>
              <a:rPr lang="it-IT" sz="1100" b="1" dirty="0" smtClean="0"/>
              <a:t>Corsa frontale fino ai palloni. Calciare in porta facendo riferimento alla sequenza,spostandosi di volta in volta con corsa laterale. Finito di calciare in porta si ritorna al centro e si torna con corsa all’indietro sul punto  di partenza. Ogni goal 1 punto.</a:t>
            </a:r>
            <a:endParaRPr lang="it-IT" sz="1100" b="1" dirty="0"/>
          </a:p>
        </p:txBody>
      </p:sp>
      <p:sp>
        <p:nvSpPr>
          <p:cNvPr id="68"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96908"/>
          </a:xfrm>
        </p:spPr>
        <p:txBody>
          <a:bodyPr>
            <a:normAutofit/>
          </a:bodyPr>
          <a:lstStyle/>
          <a:p>
            <a:pPr algn="l"/>
            <a:r>
              <a:rPr lang="it-IT" sz="2800" dirty="0" smtClean="0">
                <a:latin typeface="AR DARLING" pitchFamily="2" charset="0"/>
              </a:rPr>
              <a:t>TIRO LUNGO (POTENZA)</a:t>
            </a:r>
            <a:endParaRPr lang="it-IT" sz="2800" dirty="0">
              <a:latin typeface="AR DARLING" pitchFamily="2" charset="0"/>
            </a:endParaRPr>
          </a:p>
        </p:txBody>
      </p:sp>
      <p:sp>
        <p:nvSpPr>
          <p:cNvPr id="3" name="Titolo 1"/>
          <p:cNvSpPr txBox="1">
            <a:spLocks/>
          </p:cNvSpPr>
          <p:nvPr/>
        </p:nvSpPr>
        <p:spPr>
          <a:xfrm>
            <a:off x="500034" y="2000240"/>
            <a:ext cx="8229600" cy="796908"/>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z="2800" dirty="0" smtClean="0">
                <a:latin typeface="AR DARLING" pitchFamily="2" charset="0"/>
                <a:ea typeface="+mj-ea"/>
                <a:cs typeface="+mj-cs"/>
              </a:rPr>
              <a:t>RIMESSA LUNGA</a:t>
            </a:r>
            <a:r>
              <a:rPr kumimoji="0" lang="it-IT" sz="2800" b="0" i="0" u="none" strike="noStrike" kern="1200" cap="none" spc="0" normalizeH="0" baseline="0" noProof="0" dirty="0" smtClean="0">
                <a:ln>
                  <a:noFill/>
                </a:ln>
                <a:solidFill>
                  <a:schemeClr val="tx1"/>
                </a:solidFill>
                <a:effectLst/>
                <a:uLnTx/>
                <a:uFillTx/>
                <a:latin typeface="AR DARLING" pitchFamily="2" charset="0"/>
                <a:ea typeface="+mj-ea"/>
                <a:cs typeface="+mj-cs"/>
              </a:rPr>
              <a:t> (POTENZA)</a:t>
            </a:r>
            <a:endParaRPr kumimoji="0" lang="it-IT" sz="2800" b="0" i="0" u="none" strike="noStrike" kern="1200" cap="none" spc="0" normalizeH="0" baseline="0" noProof="0" dirty="0">
              <a:ln>
                <a:noFill/>
              </a:ln>
              <a:solidFill>
                <a:schemeClr val="tx1"/>
              </a:solidFill>
              <a:effectLst/>
              <a:uLnTx/>
              <a:uFillTx/>
              <a:latin typeface="AR DARLING" pitchFamily="2" charset="0"/>
              <a:ea typeface="+mj-ea"/>
              <a:cs typeface="+mj-cs"/>
            </a:endParaRPr>
          </a:p>
        </p:txBody>
      </p:sp>
      <p:sp>
        <p:nvSpPr>
          <p:cNvPr id="5" name="CasellaDiTesto 4"/>
          <p:cNvSpPr txBox="1"/>
          <p:nvPr/>
        </p:nvSpPr>
        <p:spPr>
          <a:xfrm>
            <a:off x="571472" y="1000108"/>
            <a:ext cx="8215370" cy="830997"/>
          </a:xfrm>
          <a:prstGeom prst="rect">
            <a:avLst/>
          </a:prstGeom>
          <a:noFill/>
        </p:spPr>
        <p:txBody>
          <a:bodyPr wrap="square" rtlCol="0">
            <a:spAutoFit/>
          </a:bodyPr>
          <a:lstStyle/>
          <a:p>
            <a:r>
              <a:rPr lang="it-IT" sz="1600" dirty="0" smtClean="0"/>
              <a:t>Il giocatore dopo una breve rincorsa calcia il pallone dalle proprie mani (rinvio portiere). Un assistente misura la distanza tra il giocatore e l’impatto della palla con il terreno. Si svolgono tre prove e si prenderà in considerazione la prova migliore.</a:t>
            </a:r>
            <a:endParaRPr lang="it-IT" sz="1600" dirty="0"/>
          </a:p>
        </p:txBody>
      </p:sp>
      <p:sp>
        <p:nvSpPr>
          <p:cNvPr id="6" name="CasellaDiTesto 5"/>
          <p:cNvSpPr txBox="1"/>
          <p:nvPr/>
        </p:nvSpPr>
        <p:spPr>
          <a:xfrm>
            <a:off x="571472" y="2714620"/>
            <a:ext cx="8215370" cy="1077218"/>
          </a:xfrm>
          <a:prstGeom prst="rect">
            <a:avLst/>
          </a:prstGeom>
          <a:noFill/>
        </p:spPr>
        <p:txBody>
          <a:bodyPr wrap="square" rtlCol="0">
            <a:spAutoFit/>
          </a:bodyPr>
          <a:lstStyle/>
          <a:p>
            <a:r>
              <a:rPr lang="it-IT" sz="1600" dirty="0" smtClean="0"/>
              <a:t>Il test indaga la forza degli arti superiori nella rimessa in gioco. Il giocatore effettua una rimessa con le mani  regolamentare senza rincorsa, mentre un assistente misura la distanza tra il giocatore e l’impatto della palla con il terreno. Si effettuano tre prove e si tiene conto della migliore.</a:t>
            </a:r>
            <a:endParaRPr lang="it-IT" sz="1600" dirty="0"/>
          </a:p>
        </p:txBody>
      </p:sp>
      <p:sp>
        <p:nvSpPr>
          <p:cNvPr id="7"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42844" y="142852"/>
            <a:ext cx="4819717" cy="1754326"/>
          </a:xfrm>
          <a:prstGeom prst="rect">
            <a:avLst/>
          </a:prstGeom>
          <a:noFill/>
        </p:spPr>
        <p:txBody>
          <a:bodyPr wrap="none" lIns="91440" tIns="45720" rIns="91440" bIns="45720">
            <a:spAutoFit/>
          </a:bodyPr>
          <a:lstStyle/>
          <a:p>
            <a:pPr algn="ctr"/>
            <a:r>
              <a:rPr lang="it-IT"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Buon lavoro </a:t>
            </a:r>
          </a:p>
          <a:p>
            <a:pPr algn="ctr"/>
            <a:r>
              <a:rPr lang="it-IT"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E buona fortuna</a:t>
            </a:r>
            <a:endParaRPr lang="it-IT"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3" name="Rettangolo 2"/>
          <p:cNvSpPr/>
          <p:nvPr/>
        </p:nvSpPr>
        <p:spPr>
          <a:xfrm>
            <a:off x="2786050" y="4929198"/>
            <a:ext cx="6192400" cy="1754326"/>
          </a:xfrm>
          <a:prstGeom prst="rect">
            <a:avLst/>
          </a:prstGeom>
          <a:noFill/>
        </p:spPr>
        <p:txBody>
          <a:bodyPr wrap="none" lIns="91440" tIns="45720" rIns="91440" bIns="45720">
            <a:spAutoFit/>
          </a:bodyPr>
          <a:lstStyle/>
          <a:p>
            <a:pPr algn="ctr"/>
            <a:r>
              <a:rPr lang="it-IT"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Il divertimento è una</a:t>
            </a:r>
          </a:p>
          <a:p>
            <a:pPr algn="ctr"/>
            <a:r>
              <a:rPr lang="it-IT"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Cosa SERIA</a:t>
            </a:r>
            <a:endParaRPr lang="it-IT"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
        <p:nvSpPr>
          <p:cNvPr id="4" name="Ovale 3"/>
          <p:cNvSpPr/>
          <p:nvPr/>
        </p:nvSpPr>
        <p:spPr>
          <a:xfrm>
            <a:off x="0" y="2571744"/>
            <a:ext cx="9144000" cy="1298377"/>
          </a:xfrm>
          <a:prstGeom prst="ellipse">
            <a:avLst/>
          </a:prstGeom>
        </p:spPr>
        <p:style>
          <a:lnRef idx="1">
            <a:schemeClr val="accent5"/>
          </a:lnRef>
          <a:fillRef idx="2">
            <a:schemeClr val="accent5"/>
          </a:fillRef>
          <a:effectRef idx="1">
            <a:schemeClr val="accent5"/>
          </a:effectRef>
          <a:fontRef idx="minor">
            <a:schemeClr val="dk1"/>
          </a:fontRef>
        </p:style>
        <p:txBody>
          <a:bodyPr wrap="square" lIns="91440" tIns="45720" rIns="91440" bIns="45720">
            <a:spAutoFit/>
          </a:bodyPr>
          <a:lstStyle/>
          <a:p>
            <a:pPr algn="ctr"/>
            <a:r>
              <a:rPr lang="it-IT" sz="54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A.S.D</a:t>
            </a:r>
            <a:r>
              <a:rPr lang="it-IT"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SEGNI CALCIO</a:t>
            </a:r>
            <a:endParaRPr lang="it-IT"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57356" y="285728"/>
            <a:ext cx="5429288" cy="1143000"/>
          </a:xfrm>
        </p:spPr>
        <p:txBody>
          <a:bodyPr>
            <a:normAutofit fontScale="90000"/>
          </a:bodyPr>
          <a:lstStyle/>
          <a:p>
            <a:r>
              <a:rPr lang="it-IT" dirty="0" smtClean="0">
                <a:latin typeface="AR DARLING" pitchFamily="2" charset="0"/>
              </a:rPr>
              <a:t>L’IMPORTANZA DEI TEST</a:t>
            </a:r>
            <a:endParaRPr lang="it-IT" dirty="0">
              <a:latin typeface="AR DARLING" pitchFamily="2" charset="0"/>
            </a:endParaRPr>
          </a:p>
        </p:txBody>
      </p:sp>
      <p:sp>
        <p:nvSpPr>
          <p:cNvPr id="3" name="Segnaposto contenuto 2"/>
          <p:cNvSpPr>
            <a:spLocks noGrp="1"/>
          </p:cNvSpPr>
          <p:nvPr>
            <p:ph idx="1"/>
          </p:nvPr>
        </p:nvSpPr>
        <p:spPr/>
        <p:txBody>
          <a:bodyPr>
            <a:normAutofit/>
          </a:bodyPr>
          <a:lstStyle/>
          <a:p>
            <a:pPr>
              <a:buNone/>
            </a:pPr>
            <a:r>
              <a:rPr lang="it-IT" sz="1800" dirty="0" smtClean="0"/>
              <a:t>I test per le categorie giovanili sono effettuati con tre scopi principali:</a:t>
            </a:r>
          </a:p>
          <a:p>
            <a:pPr>
              <a:buNone/>
            </a:pPr>
            <a:endParaRPr lang="it-IT" sz="1800" dirty="0"/>
          </a:p>
          <a:p>
            <a:pPr>
              <a:buFont typeface="+mj-lt"/>
              <a:buAutoNum type="arabicPeriod"/>
            </a:pPr>
            <a:r>
              <a:rPr lang="it-IT" sz="1800" dirty="0" smtClean="0"/>
              <a:t>Educare all’esercizio e alla valutazione. In particolare la valutazione funzionale contribuisce in parte all’educazione attraverso la conoscenza del corpo e soprattutto dei propri limiti fisici e mentali.</a:t>
            </a:r>
          </a:p>
          <a:p>
            <a:pPr>
              <a:buFont typeface="+mj-lt"/>
              <a:buAutoNum type="arabicPeriod"/>
            </a:pPr>
            <a:endParaRPr lang="it-IT" sz="1800" dirty="0"/>
          </a:p>
          <a:p>
            <a:pPr>
              <a:buFont typeface="+mj-lt"/>
              <a:buAutoNum type="arabicPeriod"/>
            </a:pPr>
            <a:r>
              <a:rPr lang="it-IT" sz="1800" dirty="0" smtClean="0"/>
              <a:t>Un istruttore/allenatore, trovandosi di fronte un ragazzo in età </a:t>
            </a:r>
            <a:r>
              <a:rPr lang="it-IT" sz="1800" dirty="0" err="1" smtClean="0"/>
              <a:t>prepuberale</a:t>
            </a:r>
            <a:r>
              <a:rPr lang="it-IT" sz="1800" dirty="0" smtClean="0"/>
              <a:t>, dovrà valutare ogni 2-3 mesi se il tasso di accrescimento e l’aspetto del corpo sono nei limiti normali per età, sesso e popolazione.</a:t>
            </a:r>
          </a:p>
          <a:p>
            <a:pPr>
              <a:buFont typeface="+mj-lt"/>
              <a:buAutoNum type="arabicPeriod"/>
            </a:pPr>
            <a:endParaRPr lang="it-IT" sz="1800" dirty="0"/>
          </a:p>
          <a:p>
            <a:pPr>
              <a:buFont typeface="+mj-lt"/>
              <a:buAutoNum type="arabicPeriod"/>
            </a:pPr>
            <a:r>
              <a:rPr lang="it-IT" sz="1800" dirty="0" smtClean="0"/>
              <a:t>Prevenire presenti/future patologie e infortuni.</a:t>
            </a:r>
          </a:p>
          <a:p>
            <a:pPr>
              <a:buNone/>
            </a:pPr>
            <a:endParaRPr lang="it-IT" sz="1800" dirty="0"/>
          </a:p>
        </p:txBody>
      </p:sp>
      <p:pic>
        <p:nvPicPr>
          <p:cNvPr id="2050" name="Picture 2" descr="C:\Program Files (x86)\Microsoft Office\MEDIA\CAGCAT10\j0299763.wmf"/>
          <p:cNvPicPr>
            <a:picLocks noChangeAspect="1" noChangeArrowheads="1"/>
          </p:cNvPicPr>
          <p:nvPr/>
        </p:nvPicPr>
        <p:blipFill>
          <a:blip r:embed="rId2"/>
          <a:srcRect/>
          <a:stretch>
            <a:fillRect/>
          </a:stretch>
        </p:blipFill>
        <p:spPr bwMode="auto">
          <a:xfrm>
            <a:off x="500034" y="571480"/>
            <a:ext cx="785818" cy="609218"/>
          </a:xfrm>
          <a:prstGeom prst="rect">
            <a:avLst/>
          </a:prstGeom>
          <a:noFill/>
        </p:spPr>
      </p:pic>
      <p:sp>
        <p:nvSpPr>
          <p:cNvPr id="6" name="Titolo 1"/>
          <p:cNvSpPr txBox="1">
            <a:spLocks/>
          </p:cNvSpPr>
          <p:nvPr/>
        </p:nvSpPr>
        <p:spPr>
          <a:xfrm>
            <a:off x="7643834" y="6215082"/>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00166" y="285728"/>
            <a:ext cx="6357982" cy="1143000"/>
          </a:xfrm>
        </p:spPr>
        <p:txBody>
          <a:bodyPr>
            <a:normAutofit/>
          </a:bodyPr>
          <a:lstStyle/>
          <a:p>
            <a:r>
              <a:rPr lang="it-IT" sz="2400" dirty="0" smtClean="0">
                <a:latin typeface="AR DARLING" pitchFamily="2" charset="0"/>
              </a:rPr>
              <a:t>VALUTAZIONE FUNZIONALE NEI GIOVANI</a:t>
            </a:r>
            <a:endParaRPr lang="it-IT" sz="2400" dirty="0">
              <a:latin typeface="AR DARLING" pitchFamily="2" charset="0"/>
            </a:endParaRPr>
          </a:p>
        </p:txBody>
      </p:sp>
      <p:sp>
        <p:nvSpPr>
          <p:cNvPr id="3" name="Segnaposto contenuto 2"/>
          <p:cNvSpPr>
            <a:spLocks noGrp="1"/>
          </p:cNvSpPr>
          <p:nvPr>
            <p:ph idx="1"/>
          </p:nvPr>
        </p:nvSpPr>
        <p:spPr/>
        <p:txBody>
          <a:bodyPr>
            <a:normAutofit fontScale="92500" lnSpcReduction="10000"/>
          </a:bodyPr>
          <a:lstStyle/>
          <a:p>
            <a:pPr>
              <a:buNone/>
            </a:pPr>
            <a:r>
              <a:rPr lang="it-IT" sz="1800" dirty="0" smtClean="0"/>
              <a:t>Si basa sostanzialmente su test da campo, considerando diversi fattori tra i quali:</a:t>
            </a:r>
          </a:p>
          <a:p>
            <a:endParaRPr lang="it-IT" sz="1800" dirty="0"/>
          </a:p>
          <a:p>
            <a:r>
              <a:rPr lang="it-IT" sz="1800" dirty="0" smtClean="0"/>
              <a:t>I bambini hanno bisogno di tempo per familiarizzare con i test.</a:t>
            </a:r>
          </a:p>
          <a:p>
            <a:endParaRPr lang="it-IT" sz="1800" dirty="0" smtClean="0"/>
          </a:p>
          <a:p>
            <a:r>
              <a:rPr lang="it-IT" sz="1800" dirty="0" smtClean="0"/>
              <a:t>Considerare età biologica/cronologica prima di interpretare i risultati dei test.</a:t>
            </a:r>
          </a:p>
          <a:p>
            <a:endParaRPr lang="it-IT" sz="1800" dirty="0" smtClean="0"/>
          </a:p>
          <a:p>
            <a:r>
              <a:rPr lang="it-IT" sz="1800" dirty="0" smtClean="0"/>
              <a:t>L’esperienza dei test deve essere positiva e divertente per tutti.</a:t>
            </a:r>
          </a:p>
          <a:p>
            <a:endParaRPr lang="it-IT" sz="1800" dirty="0" smtClean="0"/>
          </a:p>
          <a:p>
            <a:r>
              <a:rPr lang="it-IT" sz="1800" dirty="0" smtClean="0"/>
              <a:t>I  test di forma fisica( ma anche quelli tecnici) sono un’occasione unica per educare i giovani alla conoscenza del proprio corpo e dei propri  limiti.</a:t>
            </a:r>
          </a:p>
          <a:p>
            <a:endParaRPr lang="it-IT" sz="1800" dirty="0" smtClean="0"/>
          </a:p>
          <a:p>
            <a:r>
              <a:rPr lang="it-IT" sz="1800" dirty="0" smtClean="0"/>
              <a:t>La corretta educazione ai test è il presupposto per una valutazione funzionale di successo una volta che il giovane diventa adulto e sale di categoria.</a:t>
            </a:r>
          </a:p>
          <a:p>
            <a:endParaRPr lang="it-IT" sz="1800" dirty="0" smtClean="0"/>
          </a:p>
          <a:p>
            <a:r>
              <a:rPr lang="it-IT" sz="1800" dirty="0" smtClean="0"/>
              <a:t>Ricordare che i test di forma fisica possono dipendere dal  patrimonio genetico dell’atleta e non dall’allenamento o dall’attività svolta.</a:t>
            </a:r>
            <a:endParaRPr lang="it-IT" sz="1800" dirty="0"/>
          </a:p>
        </p:txBody>
      </p:sp>
      <p:pic>
        <p:nvPicPr>
          <p:cNvPr id="4" name="Picture 2" descr="C:\Program Files (x86)\Microsoft Office\MEDIA\CAGCAT10\j0299763.wmf"/>
          <p:cNvPicPr>
            <a:picLocks noChangeAspect="1" noChangeArrowheads="1"/>
          </p:cNvPicPr>
          <p:nvPr/>
        </p:nvPicPr>
        <p:blipFill>
          <a:blip r:embed="rId2"/>
          <a:srcRect/>
          <a:stretch>
            <a:fillRect/>
          </a:stretch>
        </p:blipFill>
        <p:spPr bwMode="auto">
          <a:xfrm>
            <a:off x="7786710" y="571480"/>
            <a:ext cx="785818" cy="609218"/>
          </a:xfrm>
          <a:prstGeom prst="rect">
            <a:avLst/>
          </a:prstGeom>
          <a:noFill/>
        </p:spPr>
      </p:pic>
      <p:sp>
        <p:nvSpPr>
          <p:cNvPr id="5" name="Titolo 1"/>
          <p:cNvSpPr txBox="1">
            <a:spLocks/>
          </p:cNvSpPr>
          <p:nvPr/>
        </p:nvSpPr>
        <p:spPr>
          <a:xfrm>
            <a:off x="7643834" y="6215082"/>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a 2"/>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olo 1"/>
          <p:cNvSpPr txBox="1">
            <a:spLocks/>
          </p:cNvSpPr>
          <p:nvPr/>
        </p:nvSpPr>
        <p:spPr>
          <a:xfrm>
            <a:off x="7643834" y="6215082"/>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latin typeface="AR DARLING" pitchFamily="2" charset="0"/>
              </a:rPr>
              <a:t>VALUTAZIONE  ATLETICA</a:t>
            </a:r>
            <a:endParaRPr lang="it-IT" dirty="0">
              <a:latin typeface="AR DARLING" pitchFamily="2" charset="0"/>
            </a:endParaRPr>
          </a:p>
        </p:txBody>
      </p:sp>
      <p:sp>
        <p:nvSpPr>
          <p:cNvPr id="3" name="Segnaposto contenuto 2"/>
          <p:cNvSpPr>
            <a:spLocks noGrp="1"/>
          </p:cNvSpPr>
          <p:nvPr>
            <p:ph idx="1"/>
          </p:nvPr>
        </p:nvSpPr>
        <p:spPr/>
        <p:txBody>
          <a:bodyPr/>
          <a:lstStyle/>
          <a:p>
            <a:pPr>
              <a:buNone/>
            </a:pPr>
            <a:r>
              <a:rPr lang="it-IT" b="1" dirty="0" smtClean="0"/>
              <a:t>IL PESO:</a:t>
            </a:r>
          </a:p>
          <a:p>
            <a:pPr>
              <a:buNone/>
            </a:pPr>
            <a:r>
              <a:rPr lang="it-IT" sz="1600" dirty="0" smtClean="0"/>
              <a:t>Per  la valutazione di un eventuale eccesso o difetto di peso si deve tener conto anche della statura e si fa riferimento al peso  ideale. In pratica, si rileva l’età in cui la statura del bambino al momento della misurazione corrisponde al 50° percentile, si segna il valore del peso corrispondente al 50° percentile per quell’età e si ottiene così il peso ideale.</a:t>
            </a:r>
          </a:p>
          <a:p>
            <a:pPr>
              <a:buNone/>
            </a:pPr>
            <a:endParaRPr lang="it-IT" sz="1600" dirty="0"/>
          </a:p>
          <a:p>
            <a:pPr algn="ctr">
              <a:buNone/>
            </a:pPr>
            <a:r>
              <a:rPr lang="it-IT" sz="1600" b="1" dirty="0" smtClean="0"/>
              <a:t>Eccesso o difetto ponderale</a:t>
            </a:r>
          </a:p>
          <a:p>
            <a:pPr algn="ctr">
              <a:buNone/>
            </a:pPr>
            <a:r>
              <a:rPr lang="it-IT" sz="1600" b="1" dirty="0" smtClean="0"/>
              <a:t>=</a:t>
            </a:r>
          </a:p>
          <a:p>
            <a:pPr algn="ctr">
              <a:buNone/>
            </a:pPr>
            <a:r>
              <a:rPr lang="it-IT" sz="1600" b="1" dirty="0" smtClean="0"/>
              <a:t>[(peso reale – peso ideale) *100] / peso ideale</a:t>
            </a:r>
          </a:p>
          <a:p>
            <a:pPr>
              <a:buNone/>
            </a:pPr>
            <a:endParaRPr lang="it-IT" sz="1600" b="1" dirty="0" smtClean="0"/>
          </a:p>
          <a:p>
            <a:pPr>
              <a:buNone/>
            </a:pPr>
            <a:r>
              <a:rPr lang="it-IT" sz="1600" b="1" dirty="0" err="1" smtClean="0"/>
              <a:t>Obesità=</a:t>
            </a:r>
            <a:r>
              <a:rPr lang="it-IT" sz="1600" b="1" dirty="0" smtClean="0"/>
              <a:t> Eccesso superiore del 20% rispetto al suo peso ideale</a:t>
            </a:r>
          </a:p>
          <a:p>
            <a:pPr>
              <a:buNone/>
            </a:pPr>
            <a:r>
              <a:rPr lang="it-IT" sz="1600" b="1" dirty="0" err="1" smtClean="0"/>
              <a:t>Sottopeso=</a:t>
            </a:r>
            <a:r>
              <a:rPr lang="it-IT" sz="1600" b="1" dirty="0" smtClean="0"/>
              <a:t>  Difetto ponderale è maggiore del 15% rispetto al suo peso ideale</a:t>
            </a:r>
            <a:endParaRPr lang="it-IT" sz="1600" b="1" dirty="0"/>
          </a:p>
        </p:txBody>
      </p:sp>
      <p:sp>
        <p:nvSpPr>
          <p:cNvPr id="5" name="Titolo 1"/>
          <p:cNvSpPr txBox="1">
            <a:spLocks/>
          </p:cNvSpPr>
          <p:nvPr/>
        </p:nvSpPr>
        <p:spPr>
          <a:xfrm>
            <a:off x="7643834" y="6215082"/>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8596" y="142852"/>
            <a:ext cx="8229600" cy="500066"/>
          </a:xfrm>
        </p:spPr>
        <p:txBody>
          <a:bodyPr>
            <a:normAutofit fontScale="90000"/>
          </a:bodyPr>
          <a:lstStyle/>
          <a:p>
            <a:pPr algn="l"/>
            <a:r>
              <a:rPr lang="it-IT" sz="2800" dirty="0" smtClean="0">
                <a:latin typeface="AR DARLING" pitchFamily="2" charset="0"/>
              </a:rPr>
              <a:t>EQUILIBRIO</a:t>
            </a:r>
            <a:endParaRPr lang="it-IT" sz="2800" dirty="0">
              <a:latin typeface="AR DARLING" pitchFamily="2" charset="0"/>
            </a:endParaRPr>
          </a:p>
        </p:txBody>
      </p:sp>
      <p:sp>
        <p:nvSpPr>
          <p:cNvPr id="3" name="Segnaposto contenuto 2"/>
          <p:cNvSpPr>
            <a:spLocks noGrp="1"/>
          </p:cNvSpPr>
          <p:nvPr>
            <p:ph idx="1"/>
          </p:nvPr>
        </p:nvSpPr>
        <p:spPr>
          <a:xfrm>
            <a:off x="428596" y="571480"/>
            <a:ext cx="8229600" cy="2928957"/>
          </a:xfrm>
        </p:spPr>
        <p:txBody>
          <a:bodyPr>
            <a:normAutofit/>
          </a:bodyPr>
          <a:lstStyle/>
          <a:p>
            <a:pPr>
              <a:buNone/>
            </a:pPr>
            <a:r>
              <a:rPr lang="it-IT" sz="1800" b="1" dirty="0" smtClean="0"/>
              <a:t>TEST DEL FENICOTTERO:</a:t>
            </a:r>
          </a:p>
          <a:p>
            <a:pPr>
              <a:buNone/>
            </a:pPr>
            <a:r>
              <a:rPr lang="it-IT" sz="1800" dirty="0" smtClean="0"/>
              <a:t>Consiste nel rimanere in equilibrio su una trave( possibilmente legno ) lunga 50cm, larga 3cm e alta 4cm, magari ricoperta da una superficie antisdrucciolo. Il giocatore ,senza scarpe, deve rimanere in equilibrio </a:t>
            </a:r>
            <a:r>
              <a:rPr lang="it-IT" sz="1800" dirty="0" err="1" smtClean="0"/>
              <a:t>monopodalico</a:t>
            </a:r>
            <a:r>
              <a:rPr lang="it-IT" sz="1800" dirty="0" smtClean="0"/>
              <a:t> sulla trave per 60s. La posizione iniziale prevede che, il piede della gamba che non appoggia ,sia afferrato sul dorso, dalla mano della stessa parte, mentre un collaboratore sostiene il giocatore fino a che non avrà raggiunto la posizione iniziale. Il cronometro viene azionato nel momento in cui viene lasciato il sostegno e viene fermato ogni volta che la mano si stacca dal piede o che il giocatore perde l’equilibrio. Si conteranno il numero di errori fatti nei 60s effettivi del test.</a:t>
            </a:r>
            <a:endParaRPr lang="it-IT" sz="1800" dirty="0"/>
          </a:p>
        </p:txBody>
      </p:sp>
      <p:sp>
        <p:nvSpPr>
          <p:cNvPr id="4" name="Titolo 1"/>
          <p:cNvSpPr txBox="1">
            <a:spLocks/>
          </p:cNvSpPr>
          <p:nvPr/>
        </p:nvSpPr>
        <p:spPr>
          <a:xfrm>
            <a:off x="500034" y="3571876"/>
            <a:ext cx="8229600" cy="500066"/>
          </a:xfrm>
          <a:prstGeom prst="rect">
            <a:avLst/>
          </a:prstGeom>
        </p:spPr>
        <p:txBody>
          <a:bodyPr vert="horz" lIns="91440" tIns="45720" rIns="91440" bIns="45720" rtlCol="0" anchor="ctr">
            <a:normAutofit fontScale="975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z="2800" dirty="0" smtClean="0">
                <a:latin typeface="AR DARLING" pitchFamily="2" charset="0"/>
                <a:ea typeface="+mj-ea"/>
                <a:cs typeface="+mj-cs"/>
              </a:rPr>
              <a:t>PLATE TAPPING</a:t>
            </a:r>
            <a:endParaRPr kumimoji="0" lang="it-IT" sz="2800" b="0" i="0" u="none" strike="noStrike" kern="1200" cap="none" spc="0" normalizeH="0" baseline="0" noProof="0" dirty="0" smtClean="0">
              <a:ln>
                <a:noFill/>
              </a:ln>
              <a:solidFill>
                <a:schemeClr val="tx1"/>
              </a:solidFill>
              <a:effectLst/>
              <a:uLnTx/>
              <a:uFillTx/>
              <a:latin typeface="AR DARLING" pitchFamily="2" charset="0"/>
              <a:ea typeface="+mj-ea"/>
              <a:cs typeface="+mj-cs"/>
            </a:endParaRPr>
          </a:p>
        </p:txBody>
      </p:sp>
      <p:sp>
        <p:nvSpPr>
          <p:cNvPr id="5" name="Segnaposto contenuto 2"/>
          <p:cNvSpPr txBox="1">
            <a:spLocks/>
          </p:cNvSpPr>
          <p:nvPr/>
        </p:nvSpPr>
        <p:spPr>
          <a:xfrm>
            <a:off x="428596" y="4000504"/>
            <a:ext cx="8229600" cy="271464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it-IT" b="1" dirty="0" smtClean="0"/>
              <a:t>TEST </a:t>
            </a:r>
            <a:r>
              <a:rPr lang="it-IT" b="1" dirty="0" err="1" smtClean="0"/>
              <a:t>DI</a:t>
            </a:r>
            <a:r>
              <a:rPr lang="it-IT" b="1" dirty="0" smtClean="0"/>
              <a:t> VELOCITA’ (ARTI SUPERIORI):</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it-IT" dirty="0" smtClean="0"/>
              <a:t>Il giocatore si trova in piedi, di fronte a un tavolo, sul quale vi sono due dischi di gomma o legno (</a:t>
            </a:r>
            <a:r>
              <a:rPr lang="it-IT" dirty="0" err="1" smtClean="0"/>
              <a:t>diam</a:t>
            </a:r>
            <a:r>
              <a:rPr lang="it-IT" dirty="0" smtClean="0"/>
              <a:t>.20 cm).Posti a 80cm di distanza uno dall’altro( centro-centro). Una mano è tenuta ferma al centro dei due dischi,mentre l’altra si trova sopra il disco più lontano</a:t>
            </a:r>
            <a:r>
              <a:rPr lang="it-IT" b="1" dirty="0" smtClean="0"/>
              <a:t>. </a:t>
            </a:r>
            <a:r>
              <a:rPr lang="it-IT" dirty="0" smtClean="0"/>
              <a:t>Al via si dovranno fare 25 toccate sull’altro disco,passando ogni volta sull’altra mano ferma e tornando a toccare il disco di partenza. L’istruttore conta ad alta voce l’esecuzione di ogni ciclo e registrerà il tempo migliore  tra le due prove. I dati della prova sono riportati in tabella che stamperò se necessaria.</a:t>
            </a:r>
            <a:endParaRPr lang="it-IT" dirty="0"/>
          </a:p>
        </p:txBody>
      </p:sp>
      <p:sp>
        <p:nvSpPr>
          <p:cNvPr id="6"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28596" y="142852"/>
            <a:ext cx="8229600" cy="500066"/>
          </a:xfrm>
        </p:spPr>
        <p:txBody>
          <a:bodyPr>
            <a:normAutofit/>
          </a:bodyPr>
          <a:lstStyle/>
          <a:p>
            <a:pPr algn="l"/>
            <a:r>
              <a:rPr lang="it-IT" sz="2400" dirty="0" smtClean="0">
                <a:latin typeface="AR DARLING" pitchFamily="2" charset="0"/>
              </a:rPr>
              <a:t>SIT AND REACH</a:t>
            </a:r>
            <a:endParaRPr lang="it-IT" sz="2400" dirty="0">
              <a:latin typeface="AR DARLING" pitchFamily="2" charset="0"/>
            </a:endParaRPr>
          </a:p>
        </p:txBody>
      </p:sp>
      <p:sp>
        <p:nvSpPr>
          <p:cNvPr id="3" name="Segnaposto contenuto 2"/>
          <p:cNvSpPr>
            <a:spLocks noGrp="1"/>
          </p:cNvSpPr>
          <p:nvPr>
            <p:ph idx="1"/>
          </p:nvPr>
        </p:nvSpPr>
        <p:spPr>
          <a:xfrm>
            <a:off x="428596" y="571481"/>
            <a:ext cx="8229600" cy="1857387"/>
          </a:xfrm>
        </p:spPr>
        <p:txBody>
          <a:bodyPr>
            <a:normAutofit/>
          </a:bodyPr>
          <a:lstStyle/>
          <a:p>
            <a:pPr>
              <a:buNone/>
            </a:pPr>
            <a:r>
              <a:rPr lang="it-IT" sz="1800" b="1" dirty="0" smtClean="0"/>
              <a:t>TEST </a:t>
            </a:r>
            <a:r>
              <a:rPr lang="it-IT" sz="1800" b="1" dirty="0" err="1" smtClean="0"/>
              <a:t>DI</a:t>
            </a:r>
            <a:r>
              <a:rPr lang="it-IT" sz="1800" b="1" dirty="0" smtClean="0"/>
              <a:t> FLESSIBILITA’ :</a:t>
            </a:r>
          </a:p>
          <a:p>
            <a:pPr>
              <a:buNone/>
            </a:pPr>
            <a:r>
              <a:rPr lang="it-IT" sz="1800" dirty="0" smtClean="0"/>
              <a:t>Il giocatore è seduto a terra con le gambe distese e i piedi appoggiati su un cubo che presenta sulla parte superiore una scala graduata con suddivisioni in centimetri e lo zero posto a livello dei piedi. Si annota il punto in cui arrivano le punte delle </a:t>
            </a:r>
            <a:r>
              <a:rPr lang="it-IT" sz="1800" dirty="0" err="1" smtClean="0"/>
              <a:t>dita.Il</a:t>
            </a:r>
            <a:r>
              <a:rPr lang="it-IT" sz="1800" dirty="0" smtClean="0"/>
              <a:t> test indica il momento in cui il bambino comincerà a perdere flessibilità e quindi rimane un buon indicatore per le sedute a venire.</a:t>
            </a:r>
          </a:p>
          <a:p>
            <a:pPr>
              <a:buNone/>
            </a:pPr>
            <a:endParaRPr lang="it-IT" sz="1800" b="1" dirty="0"/>
          </a:p>
        </p:txBody>
      </p:sp>
      <p:sp>
        <p:nvSpPr>
          <p:cNvPr id="5"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
        <p:nvSpPr>
          <p:cNvPr id="6" name="Titolo 1"/>
          <p:cNvSpPr txBox="1">
            <a:spLocks/>
          </p:cNvSpPr>
          <p:nvPr/>
        </p:nvSpPr>
        <p:spPr>
          <a:xfrm>
            <a:off x="500034" y="2285992"/>
            <a:ext cx="8229600" cy="500066"/>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z="2400" dirty="0" smtClean="0">
                <a:latin typeface="AR DARLING" pitchFamily="2" charset="0"/>
                <a:ea typeface="+mj-ea"/>
                <a:cs typeface="+mj-cs"/>
              </a:rPr>
              <a:t>SALTO IN LUNGO DA FERMO</a:t>
            </a:r>
            <a:endParaRPr kumimoji="0" lang="it-IT" sz="2400" b="0" i="0" u="none" strike="noStrike" kern="1200" cap="none" spc="0" normalizeH="0" baseline="0" noProof="0" dirty="0">
              <a:ln>
                <a:noFill/>
              </a:ln>
              <a:solidFill>
                <a:schemeClr val="tx1"/>
              </a:solidFill>
              <a:effectLst/>
              <a:uLnTx/>
              <a:uFillTx/>
              <a:latin typeface="AR DARLING" pitchFamily="2" charset="0"/>
              <a:ea typeface="+mj-ea"/>
              <a:cs typeface="+mj-cs"/>
            </a:endParaRPr>
          </a:p>
        </p:txBody>
      </p:sp>
      <p:sp>
        <p:nvSpPr>
          <p:cNvPr id="7" name="Segnaposto contenuto 2"/>
          <p:cNvSpPr txBox="1">
            <a:spLocks/>
          </p:cNvSpPr>
          <p:nvPr/>
        </p:nvSpPr>
        <p:spPr>
          <a:xfrm>
            <a:off x="500034" y="2714621"/>
            <a:ext cx="8229600" cy="164307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t-IT" sz="1800" b="1" i="0" u="none" strike="noStrike" kern="1200" cap="none" spc="0" normalizeH="0" baseline="0" noProof="0" dirty="0" smtClean="0">
                <a:ln>
                  <a:noFill/>
                </a:ln>
                <a:solidFill>
                  <a:schemeClr val="tx1"/>
                </a:solidFill>
                <a:effectLst/>
                <a:uLnTx/>
                <a:uFillTx/>
                <a:latin typeface="+mn-lt"/>
                <a:ea typeface="+mn-ea"/>
                <a:cs typeface="+mn-cs"/>
              </a:rPr>
              <a:t>TEST </a:t>
            </a:r>
            <a:r>
              <a:rPr kumimoji="0" lang="it-IT" sz="1800" b="1" i="0" u="none" strike="noStrike" kern="1200" cap="none" spc="0" normalizeH="0" baseline="0" noProof="0" dirty="0" err="1" smtClean="0">
                <a:ln>
                  <a:noFill/>
                </a:ln>
                <a:solidFill>
                  <a:schemeClr val="tx1"/>
                </a:solidFill>
                <a:effectLst/>
                <a:uLnTx/>
                <a:uFillTx/>
                <a:latin typeface="+mn-lt"/>
                <a:ea typeface="+mn-ea"/>
                <a:cs typeface="+mn-cs"/>
              </a:rPr>
              <a:t>DI</a:t>
            </a:r>
            <a:r>
              <a:rPr kumimoji="0" lang="it-IT" sz="1800" b="1" i="0" u="none" strike="noStrike" kern="1200" cap="none" spc="0" normalizeH="0" baseline="0" noProof="0" dirty="0" smtClean="0">
                <a:ln>
                  <a:noFill/>
                </a:ln>
                <a:solidFill>
                  <a:schemeClr val="tx1"/>
                </a:solidFill>
                <a:effectLst/>
                <a:uLnTx/>
                <a:uFillTx/>
                <a:latin typeface="+mn-lt"/>
                <a:ea typeface="+mn-ea"/>
                <a:cs typeface="+mn-cs"/>
              </a:rPr>
              <a:t> POTENZA: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t-IT" sz="1800" i="0" u="none" strike="noStrike" kern="1200" cap="none" spc="0" normalizeH="0" baseline="0" noProof="0" dirty="0" smtClean="0">
                <a:ln>
                  <a:noFill/>
                </a:ln>
                <a:solidFill>
                  <a:schemeClr val="tx1"/>
                </a:solidFill>
                <a:effectLst/>
                <a:uLnTx/>
                <a:uFillTx/>
                <a:latin typeface="+mn-lt"/>
                <a:ea typeface="+mn-ea"/>
                <a:cs typeface="+mn-cs"/>
              </a:rPr>
              <a:t>Il</a:t>
            </a:r>
            <a:r>
              <a:rPr kumimoji="0" lang="it-IT" sz="1800" i="0" u="none" strike="noStrike" kern="1200" cap="none" spc="0" normalizeH="0" noProof="0" dirty="0" smtClean="0">
                <a:ln>
                  <a:noFill/>
                </a:ln>
                <a:solidFill>
                  <a:schemeClr val="tx1"/>
                </a:solidFill>
                <a:effectLst/>
                <a:uLnTx/>
                <a:uFillTx/>
                <a:latin typeface="+mn-lt"/>
                <a:ea typeface="+mn-ea"/>
                <a:cs typeface="+mn-cs"/>
              </a:rPr>
              <a:t> test consiste nel saltare da posizione retta e a piedi uniti col possibilità di poter effettuare un </a:t>
            </a:r>
            <a:r>
              <a:rPr kumimoji="0" lang="it-IT" sz="1800" i="0" u="none" strike="noStrike" kern="1200" cap="none" spc="0" normalizeH="0" noProof="0" dirty="0" err="1" smtClean="0">
                <a:ln>
                  <a:noFill/>
                </a:ln>
                <a:solidFill>
                  <a:schemeClr val="tx1"/>
                </a:solidFill>
                <a:effectLst/>
                <a:uLnTx/>
                <a:uFillTx/>
                <a:latin typeface="+mn-lt"/>
                <a:ea typeface="+mn-ea"/>
                <a:cs typeface="+mn-cs"/>
              </a:rPr>
              <a:t>contromovimento</a:t>
            </a:r>
            <a:r>
              <a:rPr kumimoji="0" lang="it-IT" sz="1800" i="0" u="none" strike="noStrike" kern="1200" cap="none" spc="0" normalizeH="0" noProof="0" dirty="0" smtClean="0">
                <a:ln>
                  <a:noFill/>
                </a:ln>
                <a:solidFill>
                  <a:schemeClr val="tx1"/>
                </a:solidFill>
                <a:effectLst/>
                <a:uLnTx/>
                <a:uFillTx/>
                <a:latin typeface="+mn-lt"/>
                <a:ea typeface="+mn-ea"/>
                <a:cs typeface="+mn-cs"/>
              </a:rPr>
              <a:t> con le braccia  che non necessariamente devono rimanere attaccate al corpo. Su tre prove a disposizione,si misurerà la prova che  dalla linea di partenza fino al punto di arrivo del tallone,risulterà la migliore.</a:t>
            </a:r>
            <a:endParaRPr kumimoji="0" lang="it-IT" sz="180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1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1800" b="1" i="0" u="none" strike="noStrike" kern="1200" cap="none" spc="0" normalizeH="0" baseline="0" noProof="0" dirty="0">
              <a:ln>
                <a:noFill/>
              </a:ln>
              <a:solidFill>
                <a:schemeClr val="tx1"/>
              </a:solidFill>
              <a:effectLst/>
              <a:uLnTx/>
              <a:uFillTx/>
              <a:latin typeface="+mn-lt"/>
              <a:ea typeface="+mn-ea"/>
              <a:cs typeface="+mn-cs"/>
            </a:endParaRPr>
          </a:p>
        </p:txBody>
      </p:sp>
      <p:sp>
        <p:nvSpPr>
          <p:cNvPr id="8" name="Titolo 1"/>
          <p:cNvSpPr txBox="1">
            <a:spLocks/>
          </p:cNvSpPr>
          <p:nvPr/>
        </p:nvSpPr>
        <p:spPr>
          <a:xfrm>
            <a:off x="571472" y="4214818"/>
            <a:ext cx="8229600" cy="500066"/>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t-IT" sz="2400" b="0" i="0" u="none" strike="noStrike" kern="1200" cap="none" spc="0" normalizeH="0" baseline="0" noProof="0" dirty="0" smtClean="0">
                <a:ln>
                  <a:noFill/>
                </a:ln>
                <a:solidFill>
                  <a:schemeClr val="tx1"/>
                </a:solidFill>
                <a:effectLst/>
                <a:uLnTx/>
                <a:uFillTx/>
                <a:latin typeface="AR DARLING" pitchFamily="2" charset="0"/>
                <a:ea typeface="+mj-ea"/>
                <a:cs typeface="+mj-cs"/>
              </a:rPr>
              <a:t>NAVETTA  </a:t>
            </a:r>
            <a:r>
              <a:rPr kumimoji="0" lang="it-IT" sz="2400" b="0" i="0" u="none" strike="noStrike" kern="1200" cap="none" spc="0" normalizeH="0" noProof="0" dirty="0" smtClean="0">
                <a:ln>
                  <a:noFill/>
                </a:ln>
                <a:solidFill>
                  <a:schemeClr val="tx1"/>
                </a:solidFill>
                <a:effectLst/>
                <a:uLnTx/>
                <a:uFillTx/>
                <a:latin typeface="AR DARLING" pitchFamily="2" charset="0"/>
                <a:ea typeface="+mj-ea"/>
                <a:cs typeface="+mj-cs"/>
              </a:rPr>
              <a:t> 4 * 5m    E    6 * 5m</a:t>
            </a:r>
            <a:endParaRPr kumimoji="0" lang="it-IT" sz="2400" b="0" i="0" u="none" strike="noStrike" kern="1200" cap="none" spc="0" normalizeH="0" baseline="0" noProof="0" dirty="0">
              <a:ln>
                <a:noFill/>
              </a:ln>
              <a:solidFill>
                <a:schemeClr val="tx1"/>
              </a:solidFill>
              <a:effectLst/>
              <a:uLnTx/>
              <a:uFillTx/>
              <a:latin typeface="AR DARLING" pitchFamily="2" charset="0"/>
              <a:ea typeface="+mj-ea"/>
              <a:cs typeface="+mj-cs"/>
            </a:endParaRPr>
          </a:p>
        </p:txBody>
      </p:sp>
      <p:sp>
        <p:nvSpPr>
          <p:cNvPr id="9" name="Segnaposto contenuto 2"/>
          <p:cNvSpPr txBox="1">
            <a:spLocks/>
          </p:cNvSpPr>
          <p:nvPr/>
        </p:nvSpPr>
        <p:spPr>
          <a:xfrm>
            <a:off x="571472" y="4714884"/>
            <a:ext cx="8229600" cy="164307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t-IT" sz="1800" b="1" i="0" u="none" strike="noStrike" kern="1200" cap="none" spc="0" normalizeH="0" baseline="0" noProof="0" dirty="0" smtClean="0">
                <a:ln>
                  <a:noFill/>
                </a:ln>
                <a:solidFill>
                  <a:schemeClr val="tx1"/>
                </a:solidFill>
                <a:effectLst/>
                <a:uLnTx/>
                <a:uFillTx/>
                <a:latin typeface="+mn-lt"/>
                <a:ea typeface="+mn-ea"/>
                <a:cs typeface="+mn-cs"/>
              </a:rPr>
              <a:t>TEST </a:t>
            </a:r>
            <a:r>
              <a:rPr kumimoji="0" lang="it-IT" sz="1800" b="1" i="0" u="none" strike="noStrike" kern="1200" cap="none" spc="0" normalizeH="0" baseline="0" noProof="0" dirty="0" err="1" smtClean="0">
                <a:ln>
                  <a:noFill/>
                </a:ln>
                <a:solidFill>
                  <a:schemeClr val="tx1"/>
                </a:solidFill>
                <a:effectLst/>
                <a:uLnTx/>
                <a:uFillTx/>
                <a:latin typeface="+mn-lt"/>
                <a:ea typeface="+mn-ea"/>
                <a:cs typeface="+mn-cs"/>
              </a:rPr>
              <a:t>DI</a:t>
            </a:r>
            <a:r>
              <a:rPr kumimoji="0" lang="it-IT" sz="1800" b="1" i="0" u="none" strike="noStrike" kern="1200" cap="none" spc="0" normalizeH="0" baseline="0" noProof="0" dirty="0" smtClean="0">
                <a:ln>
                  <a:noFill/>
                </a:ln>
                <a:solidFill>
                  <a:schemeClr val="tx1"/>
                </a:solidFill>
                <a:effectLst/>
                <a:uLnTx/>
                <a:uFillTx/>
                <a:latin typeface="+mn-lt"/>
                <a:ea typeface="+mn-ea"/>
                <a:cs typeface="+mn-cs"/>
              </a:rPr>
              <a:t> AGILITA’: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it-IT" dirty="0" smtClean="0"/>
              <a:t>Il test di agilità prevede per il primo e secondo anno pulcini una navetta 4*5m , mentre per il terzo anno pulcini  una navetta 6*5m. Si prevedono due prove per giocatore distanziate da 30s/60s di recupero per testare così anche la resistenza. </a:t>
            </a:r>
            <a:endParaRPr kumimoji="0" lang="it-IT" sz="180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180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1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1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latin typeface="AR DARLING" pitchFamily="2" charset="0"/>
              </a:rPr>
              <a:t>VALUTAZIONE TECNICA</a:t>
            </a:r>
            <a:endParaRPr lang="it-IT" dirty="0">
              <a:latin typeface="AR DARLING" pitchFamily="2" charset="0"/>
            </a:endParaRPr>
          </a:p>
        </p:txBody>
      </p:sp>
      <p:sp>
        <p:nvSpPr>
          <p:cNvPr id="3" name="Segnaposto contenuto 2"/>
          <p:cNvSpPr>
            <a:spLocks noGrp="1"/>
          </p:cNvSpPr>
          <p:nvPr>
            <p:ph idx="1"/>
          </p:nvPr>
        </p:nvSpPr>
        <p:spPr>
          <a:xfrm>
            <a:off x="428596" y="1500174"/>
            <a:ext cx="8229600" cy="4697427"/>
          </a:xfrm>
        </p:spPr>
        <p:txBody>
          <a:bodyPr/>
          <a:lstStyle/>
          <a:p>
            <a:pPr>
              <a:buNone/>
            </a:pPr>
            <a:r>
              <a:rPr lang="it-IT" b="1" dirty="0" smtClean="0"/>
              <a:t>TEST CON LA PALLA:</a:t>
            </a:r>
          </a:p>
          <a:p>
            <a:endParaRPr lang="it-IT" sz="1800" b="1" dirty="0" smtClean="0"/>
          </a:p>
          <a:p>
            <a:pPr>
              <a:buNone/>
            </a:pPr>
            <a:endParaRPr lang="it-IT" sz="1800" b="1" dirty="0" smtClean="0"/>
          </a:p>
        </p:txBody>
      </p:sp>
      <p:sp>
        <p:nvSpPr>
          <p:cNvPr id="4" name="Rettangolo 3"/>
          <p:cNvSpPr/>
          <p:nvPr/>
        </p:nvSpPr>
        <p:spPr>
          <a:xfrm>
            <a:off x="428596" y="2571744"/>
            <a:ext cx="4572000" cy="1384995"/>
          </a:xfrm>
          <a:prstGeom prst="rect">
            <a:avLst/>
          </a:prstGeom>
        </p:spPr>
        <p:txBody>
          <a:bodyPr wrap="square">
            <a:spAutoFit/>
          </a:bodyPr>
          <a:lstStyle/>
          <a:p>
            <a:pPr lvl="0">
              <a:buFont typeface="Arial" pitchFamily="34" charset="0"/>
              <a:buChar char="•"/>
            </a:pPr>
            <a:r>
              <a:rPr lang="it-IT" sz="2800" dirty="0" smtClean="0"/>
              <a:t>TECNICA INDIVIDUALE</a:t>
            </a:r>
          </a:p>
          <a:p>
            <a:pPr lvl="0">
              <a:buFont typeface="Arial" pitchFamily="34" charset="0"/>
              <a:buChar char="•"/>
            </a:pPr>
            <a:r>
              <a:rPr lang="it-IT" sz="2800" dirty="0" smtClean="0"/>
              <a:t>POTENZA</a:t>
            </a:r>
          </a:p>
          <a:p>
            <a:pPr lvl="0">
              <a:buFont typeface="Arial" pitchFamily="34" charset="0"/>
              <a:buChar char="•"/>
            </a:pPr>
            <a:r>
              <a:rPr lang="it-IT" sz="2800" dirty="0" smtClean="0"/>
              <a:t>AGILITA’ </a:t>
            </a:r>
          </a:p>
        </p:txBody>
      </p:sp>
      <p:sp>
        <p:nvSpPr>
          <p:cNvPr id="5"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latin typeface="AR DARLING" pitchFamily="2" charset="0"/>
              </a:rPr>
              <a:t>TECNICA INDIVIDUALE</a:t>
            </a:r>
            <a:endParaRPr lang="it-IT" dirty="0">
              <a:latin typeface="AR DARLING" pitchFamily="2" charset="0"/>
            </a:endParaRPr>
          </a:p>
        </p:txBody>
      </p:sp>
      <p:sp>
        <p:nvSpPr>
          <p:cNvPr id="3" name="Segnaposto contenuto 2"/>
          <p:cNvSpPr>
            <a:spLocks noGrp="1"/>
          </p:cNvSpPr>
          <p:nvPr>
            <p:ph idx="1"/>
          </p:nvPr>
        </p:nvSpPr>
        <p:spPr/>
        <p:txBody>
          <a:bodyPr/>
          <a:lstStyle/>
          <a:p>
            <a:r>
              <a:rPr lang="it-IT" dirty="0" smtClean="0"/>
              <a:t>PALLEGGIO MONOPODALICO</a:t>
            </a:r>
          </a:p>
          <a:p>
            <a:r>
              <a:rPr lang="it-IT" dirty="0" smtClean="0"/>
              <a:t>PASSAGGIO LUNGO/CORTO</a:t>
            </a:r>
          </a:p>
          <a:p>
            <a:r>
              <a:rPr lang="it-IT" dirty="0" smtClean="0"/>
              <a:t>CONDUZIONE</a:t>
            </a:r>
          </a:p>
          <a:p>
            <a:r>
              <a:rPr lang="it-IT" dirty="0" smtClean="0"/>
              <a:t>RICEZIONE</a:t>
            </a:r>
          </a:p>
          <a:p>
            <a:r>
              <a:rPr lang="it-IT" dirty="0" smtClean="0"/>
              <a:t>TRASMISSIONE</a:t>
            </a:r>
          </a:p>
          <a:p>
            <a:pPr>
              <a:buNone/>
            </a:pPr>
            <a:endParaRPr lang="it-IT" dirty="0"/>
          </a:p>
        </p:txBody>
      </p:sp>
      <p:sp>
        <p:nvSpPr>
          <p:cNvPr id="4" name="Titolo 1"/>
          <p:cNvSpPr txBox="1">
            <a:spLocks/>
          </p:cNvSpPr>
          <p:nvPr/>
        </p:nvSpPr>
        <p:spPr>
          <a:xfrm>
            <a:off x="7643834" y="6286520"/>
            <a:ext cx="1271542" cy="428627"/>
          </a:xfrm>
          <a:prstGeom prst="rect">
            <a:avLst/>
          </a:prstGeom>
        </p:spPr>
        <p:txBody>
          <a:bodyPr vert="horz" lIns="91440" tIns="45720" rIns="91440" bIns="45720" rtlCol="0" anchor="ct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400" b="0" i="0" u="none" strike="noStrike" kern="1200" cap="none" spc="0" normalizeH="0" baseline="0" noProof="0" dirty="0" err="1" smtClean="0">
                <a:ln>
                  <a:noFill/>
                </a:ln>
                <a:solidFill>
                  <a:srgbClr val="002060"/>
                </a:solidFill>
                <a:effectLst/>
                <a:uLnTx/>
                <a:uFillTx/>
                <a:latin typeface="Agency FB" pitchFamily="34" charset="0"/>
                <a:ea typeface="+mj-ea"/>
                <a:cs typeface="+mj-cs"/>
              </a:rPr>
              <a:t>A.S.D</a:t>
            </a:r>
            <a:r>
              <a:rPr kumimoji="0" lang="it-IT" sz="4400" b="0" i="0" u="none" strike="noStrike" kern="1200" cap="none" spc="0" normalizeH="0" baseline="0" noProof="0" dirty="0" smtClean="0">
                <a:ln>
                  <a:noFill/>
                </a:ln>
                <a:solidFill>
                  <a:srgbClr val="002060"/>
                </a:solidFill>
                <a:effectLst/>
                <a:uLnTx/>
                <a:uFillTx/>
                <a:latin typeface="Agency FB" pitchFamily="34" charset="0"/>
                <a:ea typeface="+mj-ea"/>
                <a:cs typeface="+mj-cs"/>
              </a:rPr>
              <a:t>  SEGNI CALCIO</a:t>
            </a:r>
            <a:endParaRPr kumimoji="0" lang="it-IT" sz="4400" b="0" i="0" u="none" strike="noStrike" kern="1200" cap="none" spc="0" normalizeH="0" baseline="0" noProof="0" dirty="0">
              <a:ln>
                <a:noFill/>
              </a:ln>
              <a:solidFill>
                <a:srgbClr val="002060"/>
              </a:solidFill>
              <a:effectLst/>
              <a:uLnTx/>
              <a:uFillTx/>
              <a:latin typeface="Agency FB" pitchFamily="34" charset="0"/>
              <a:ea typeface="+mj-ea"/>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1375</Words>
  <Application>Microsoft Office PowerPoint</Application>
  <PresentationFormat>Presentazione su schermo (4:3)</PresentationFormat>
  <Paragraphs>153</Paragraphs>
  <Slides>17</Slides>
  <Notes>0</Notes>
  <HiddenSlides>0</HiddenSlides>
  <MMClips>0</MMClips>
  <ScaleCrop>false</ScaleCrop>
  <HeadingPairs>
    <vt:vector size="4" baseType="variant">
      <vt:variant>
        <vt:lpstr>Tema</vt:lpstr>
      </vt:variant>
      <vt:variant>
        <vt:i4>1</vt:i4>
      </vt:variant>
      <vt:variant>
        <vt:lpstr>Titoli diapositive</vt:lpstr>
      </vt:variant>
      <vt:variant>
        <vt:i4>17</vt:i4>
      </vt:variant>
    </vt:vector>
  </HeadingPairs>
  <TitlesOfParts>
    <vt:vector size="18" baseType="lpstr">
      <vt:lpstr>Tema di Office</vt:lpstr>
      <vt:lpstr>A.S.D  SEGNI CALCIO</vt:lpstr>
      <vt:lpstr>L’IMPORTANZA DEI TEST</vt:lpstr>
      <vt:lpstr>VALUTAZIONE FUNZIONALE NEI GIOVANI</vt:lpstr>
      <vt:lpstr>Diapositiva 4</vt:lpstr>
      <vt:lpstr>VALUTAZIONE  ATLETICA</vt:lpstr>
      <vt:lpstr>EQUILIBRIO</vt:lpstr>
      <vt:lpstr>SIT AND REACH</vt:lpstr>
      <vt:lpstr>VALUTAZIONE TECNICA</vt:lpstr>
      <vt:lpstr>TECNICA INDIVIDUALE</vt:lpstr>
      <vt:lpstr> PALLEGGIO MONOPODALICO </vt:lpstr>
      <vt:lpstr>CONDUZIONE</vt:lpstr>
      <vt:lpstr>RICEZIONE</vt:lpstr>
      <vt:lpstr>TRASMISSIONE</vt:lpstr>
      <vt:lpstr>AGILTA’ (SPEED DRIBBLING)</vt:lpstr>
      <vt:lpstr>AGILITA’ (TEST T CON TIRO)</vt:lpstr>
      <vt:lpstr>TIRO LUNGO (POTENZA)</vt:lpstr>
      <vt:lpstr>Diapositiva 17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  SEGNI CALCIO</dc:title>
  <dc:creator>Luchino</dc:creator>
  <cp:lastModifiedBy>Luchino</cp:lastModifiedBy>
  <cp:revision>58</cp:revision>
  <dcterms:created xsi:type="dcterms:W3CDTF">2014-06-30T11:13:05Z</dcterms:created>
  <dcterms:modified xsi:type="dcterms:W3CDTF">2014-07-17T12:34:25Z</dcterms:modified>
  <cp:contentStatus>Finale</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